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9" r:id="rId3"/>
    <p:sldId id="328" r:id="rId4"/>
    <p:sldId id="342" r:id="rId5"/>
    <p:sldId id="344" r:id="rId6"/>
    <p:sldId id="343" r:id="rId7"/>
    <p:sldId id="351" r:id="rId8"/>
    <p:sldId id="352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72" r:id="rId17"/>
    <p:sldId id="347" r:id="rId18"/>
    <p:sldId id="323" r:id="rId19"/>
    <p:sldId id="373" r:id="rId20"/>
    <p:sldId id="350" r:id="rId21"/>
    <p:sldId id="363" r:id="rId22"/>
    <p:sldId id="365" r:id="rId23"/>
    <p:sldId id="366" r:id="rId24"/>
    <p:sldId id="367" r:id="rId25"/>
    <p:sldId id="368" r:id="rId26"/>
    <p:sldId id="364" r:id="rId27"/>
    <p:sldId id="369" r:id="rId28"/>
    <p:sldId id="370" r:id="rId29"/>
    <p:sldId id="371" r:id="rId30"/>
    <p:sldId id="346" r:id="rId31"/>
    <p:sldId id="329" r:id="rId32"/>
    <p:sldId id="340" r:id="rId33"/>
    <p:sldId id="339" r:id="rId34"/>
    <p:sldId id="334" r:id="rId35"/>
    <p:sldId id="33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90000"/>
    <a:srgbClr val="66FFCC"/>
    <a:srgbClr val="B2B2B2"/>
    <a:srgbClr val="FFFF00"/>
    <a:srgbClr val="6699FF"/>
    <a:srgbClr val="FFFFCC"/>
    <a:srgbClr val="FF7C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ooper Black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oper Black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ooper Black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oper Black" charset="0"/>
              </a:defRPr>
            </a:lvl1pPr>
          </a:lstStyle>
          <a:p>
            <a:fld id="{01A000B6-3CFD-4CBC-ABB3-DC395815FC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05097112-9ED6-4570-8DED-D0390B7FB6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97112-9ED6-4570-8DED-D0390B7FB6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9D66-A09D-40DE-935F-5052E7FD4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2B75-5AE9-45AD-A99A-6063BCB6B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AE0A-3E10-499C-9BA4-54E1AD788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2191F-8980-439B-B79E-FC7C45B38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BDFF4-1939-4203-8EB1-454498E5C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4FF20-BC25-45E0-874B-65F0FC114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A806-6B82-48EA-8BDF-AF538C9ED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2F2D6-2456-4C74-A4A9-BEB37B6EB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94D05-3B9A-4D3D-AF43-9F350DF39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6A910-AF35-4201-ACB2-F3A2CF6C3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0D34-0D84-497A-BE11-A2D786A1D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67572F62-CE39-4957-963D-FCD16AA2E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thel.as.arizona.edu/~collins/astro/subjects/srchplanet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treaming/The_Color_of_Stars.as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Streaming/The_Life_Cycle_of_Stars.as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treaming/Neutron_Stars_and_Black_Holes.as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Streaming/Galaxies__Collections_of_Stars.as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2/lect/galaxies/m87.gi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treaming/Where_in_the_World_Are_We_.a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ntwrp.gsfc.nasa.gov/apod/image/0102/witchhead_stevens_big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antwrp.gsfc.nasa.gov/apod/image/0102/mz3_hst_big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S:\Science%20sharing\6th%20grade%20earth%20science\Astronomy\Deep%20Space\hubble%20deep%20field.mpg" TargetMode="Externa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Streaming/Measuring_Distance_in_Space__The_Light_Year.as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4038600" y="4495800"/>
            <a:ext cx="4267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0">
                <a:solidFill>
                  <a:srgbClr val="FFFF00"/>
                </a:solidFill>
                <a:latin typeface="Cooper Black" charset="0"/>
              </a:rPr>
              <a:t>  </a:t>
            </a:r>
            <a:endParaRPr lang="en-US" sz="4400">
              <a:solidFill>
                <a:schemeClr val="accent2"/>
              </a:solidFill>
              <a:latin typeface="Showcard Gothic" pitchFamily="82" charset="0"/>
            </a:endParaRPr>
          </a:p>
        </p:txBody>
      </p:sp>
      <p:sp>
        <p:nvSpPr>
          <p:cNvPr id="15362" name="WordArt 99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705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Major features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of the Milky Way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and the Universe</a:t>
            </a:r>
          </a:p>
        </p:txBody>
      </p:sp>
      <p:grpSp>
        <p:nvGrpSpPr>
          <p:cNvPr id="15363" name="Group 103"/>
          <p:cNvGrpSpPr>
            <a:grpSpLocks/>
          </p:cNvGrpSpPr>
          <p:nvPr/>
        </p:nvGrpSpPr>
        <p:grpSpPr bwMode="auto">
          <a:xfrm>
            <a:off x="4065588" y="3208338"/>
            <a:ext cx="1012825" cy="442912"/>
            <a:chOff x="0" y="0"/>
            <a:chExt cx="638" cy="279"/>
          </a:xfrm>
        </p:grpSpPr>
        <p:sp>
          <p:nvSpPr>
            <p:cNvPr id="15365" name="Rectangle 100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66" name="Rectangle 101"/>
            <p:cNvSpPr>
              <a:spLocks noChangeArrowheads="1"/>
            </p:cNvSpPr>
            <p:nvPr/>
          </p:nvSpPr>
          <p:spPr bwMode="auto">
            <a:xfrm>
              <a:off x="0" y="0"/>
              <a:ext cx="63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400" b="0">
                  <a:latin typeface="Times New Roman" pitchFamily="18" charset="0"/>
                  <a:hlinkClick r:id="rId3"/>
                </a:rPr>
                <a:t>  </a:t>
              </a:r>
              <a:r>
                <a:rPr lang="en-US" sz="2300" b="0">
                  <a:latin typeface="Times New Roman" pitchFamily="18" charset="0"/>
                </a:rPr>
                <a:t> </a:t>
              </a:r>
              <a:r>
                <a:rPr lang="en-US" sz="1400" b="0">
                  <a:latin typeface="Times New Roman" pitchFamily="18" charset="0"/>
                </a:rPr>
                <a:t>               </a:t>
              </a:r>
            </a:p>
          </p:txBody>
        </p:sp>
      </p:grpSp>
      <p:pic>
        <p:nvPicPr>
          <p:cNvPr id="15364" name="Picture 102" descr="orbita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791200"/>
            <a:ext cx="1371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WFNEU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24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Comparison of our sun with a white dwarf and a neutron star.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starcol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6525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394325" y="358775"/>
            <a:ext cx="32861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0">
                <a:solidFill>
                  <a:srgbClr val="6699FF"/>
                </a:solidFill>
                <a:latin typeface="Cooper Black" charset="0"/>
              </a:rPr>
              <a:t>Star color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775325" y="1470025"/>
            <a:ext cx="29876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CCFF"/>
                </a:solidFill>
                <a:latin typeface="Cooper Black" charset="0"/>
              </a:rPr>
              <a:t>Determined by surface temperature.</a:t>
            </a:r>
          </a:p>
          <a:p>
            <a:endParaRPr lang="en-US" sz="3200" b="0">
              <a:solidFill>
                <a:srgbClr val="FFCCFF"/>
              </a:solidFill>
              <a:latin typeface="Cooper Black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124200" y="4495800"/>
            <a:ext cx="546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Hottest are blue – coolest are red.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362200" y="5791200"/>
            <a:ext cx="378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file"/>
              </a:rPr>
              <a:t>Video clip on star colors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477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Absolute and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</a:rPr>
              <a:t>apparent magnitude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38200" y="3733800"/>
            <a:ext cx="329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FFFF99"/>
                </a:solidFill>
              </a:rPr>
              <a:t>Absolute magnitude</a:t>
            </a:r>
            <a:r>
              <a:rPr lang="en-US">
                <a:solidFill>
                  <a:srgbClr val="FFFF99"/>
                </a:solidFill>
              </a:rPr>
              <a:t> is how much light is actually given off by a star.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724400" y="3581400"/>
            <a:ext cx="3292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CCECFF"/>
                </a:solidFill>
              </a:rPr>
              <a:t>Apparent magnitude</a:t>
            </a:r>
            <a:r>
              <a:rPr lang="en-US">
                <a:solidFill>
                  <a:srgbClr val="CCECFF"/>
                </a:solidFill>
              </a:rPr>
              <a:t> is how bright a star appears to be due to how close or far away it is.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093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Two astronomers discovered a relationship between the </a:t>
            </a:r>
            <a:r>
              <a:rPr lang="en-US" u="sng">
                <a:solidFill>
                  <a:srgbClr val="FFFF99"/>
                </a:solidFill>
              </a:rPr>
              <a:t>absolute magnitude</a:t>
            </a:r>
            <a:r>
              <a:rPr lang="en-US">
                <a:solidFill>
                  <a:srgbClr val="CCECFF"/>
                </a:solidFill>
              </a:rPr>
              <a:t> (real brightness) of a star and its </a:t>
            </a:r>
            <a:r>
              <a:rPr lang="en-US" u="sng">
                <a:solidFill>
                  <a:srgbClr val="FFFF99"/>
                </a:solidFill>
              </a:rPr>
              <a:t>surface temperature</a:t>
            </a:r>
            <a:r>
              <a:rPr lang="en-US">
                <a:solidFill>
                  <a:srgbClr val="CCECFF"/>
                </a:solidFill>
              </a:rPr>
              <a:t>.  They plotted the data on a graph.</a:t>
            </a:r>
          </a:p>
        </p:txBody>
      </p:sp>
      <p:pic>
        <p:nvPicPr>
          <p:cNvPr id="27650" name="Picture 3" descr="Hertzspr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362200"/>
            <a:ext cx="2095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669925" y="5303838"/>
            <a:ext cx="303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Ejnar Hertzsprung</a:t>
            </a:r>
            <a:r>
              <a:rPr lang="en-US"/>
              <a:t> </a:t>
            </a:r>
          </a:p>
          <a:p>
            <a:r>
              <a:rPr lang="en-US">
                <a:solidFill>
                  <a:srgbClr val="CCECFF"/>
                </a:solidFill>
              </a:rPr>
              <a:t>Denmark</a:t>
            </a:r>
          </a:p>
        </p:txBody>
      </p:sp>
      <p:pic>
        <p:nvPicPr>
          <p:cNvPr id="27652" name="Picture 5" descr="Henry Norris Russ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2312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Henry Russell</a:t>
            </a:r>
            <a:r>
              <a:rPr lang="en-US"/>
              <a:t> </a:t>
            </a:r>
          </a:p>
          <a:p>
            <a:r>
              <a:rPr lang="en-US">
                <a:solidFill>
                  <a:srgbClr val="CCECFF"/>
                </a:solidFill>
              </a:rPr>
              <a:t>USA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rdiag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3400"/>
            <a:ext cx="9144000" cy="76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295400" y="228600"/>
            <a:ext cx="6781800" cy="5794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990000"/>
                </a:solidFill>
              </a:rPr>
              <a:t>So what does this show?</a:t>
            </a:r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4419600" y="2514600"/>
            <a:ext cx="27432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5791200" y="1676400"/>
            <a:ext cx="1600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2438400" y="1905000"/>
            <a:ext cx="1600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1981200" y="4343400"/>
            <a:ext cx="2133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 rot="1672961">
            <a:off x="1143000" y="3276600"/>
            <a:ext cx="6324600" cy="739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7639050" y="2057400"/>
            <a:ext cx="1504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Stars seemed to naturally group together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  <p:bldP spid="303110" grpId="0" animBg="1"/>
      <p:bldP spid="303111" grpId="0" animBg="1"/>
      <p:bldP spid="303112" grpId="0" animBg="1"/>
      <p:bldP spid="303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342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765925" y="152400"/>
            <a:ext cx="2378075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They discovered that stars grouped by type and during their lifetimes would move from one place on the graph to another.</a:t>
            </a:r>
            <a:r>
              <a:rPr lang="en-US">
                <a:solidFill>
                  <a:srgbClr val="FFFF99"/>
                </a:solidFill>
              </a:rPr>
              <a:t>  </a:t>
            </a:r>
            <a:r>
              <a:rPr lang="en-US">
                <a:solidFill>
                  <a:srgbClr val="FF99FF"/>
                </a:solidFill>
              </a:rPr>
              <a:t>As our sun ages, it will move to a giant star to a white dwarf.</a:t>
            </a:r>
          </a:p>
          <a:p>
            <a:endParaRPr lang="en-US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4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50000">
                      <a:srgbClr val="6699FF"/>
                    </a:gs>
                    <a:gs pos="100000">
                      <a:srgbClr val="FF7C80"/>
                    </a:gs>
                  </a:gsLst>
                  <a:lin ang="5400000" scaled="1"/>
                </a:gradFill>
                <a:latin typeface="Comic Sans MS"/>
              </a:rPr>
              <a:t>Life cycle of a star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595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When a star forms it begins its </a:t>
            </a:r>
            <a:r>
              <a:rPr lang="ja-JP" altLang="en-US">
                <a:solidFill>
                  <a:srgbClr val="FFFFCC"/>
                </a:solidFill>
              </a:rPr>
              <a:t>“</a:t>
            </a:r>
            <a:r>
              <a:rPr lang="en-US" altLang="ja-JP">
                <a:solidFill>
                  <a:srgbClr val="FFFFCC"/>
                </a:solidFill>
              </a:rPr>
              <a:t>life.</a:t>
            </a:r>
            <a:r>
              <a:rPr lang="ja-JP" altLang="en-US">
                <a:solidFill>
                  <a:srgbClr val="FFFFCC"/>
                </a:solidFill>
              </a:rPr>
              <a:t>”</a:t>
            </a:r>
            <a:endParaRPr lang="en-US">
              <a:solidFill>
                <a:srgbClr val="FFFFCC"/>
              </a:solidFill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2209800" y="3200400"/>
            <a:ext cx="587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When a star runs out of fuel, it dies.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609600" y="4114800"/>
            <a:ext cx="7756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So a star has a life similar to a battery that cannot be recharged.  When the battery runs out of energy, it is finished.  Our sun will run out of energy and it will be finished too.  </a:t>
            </a:r>
            <a:r>
              <a:rPr lang="en-US">
                <a:solidFill>
                  <a:srgbClr val="FF7C80"/>
                </a:solidFill>
              </a:rPr>
              <a:t>But this will not happen for another 5 billion years!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822325" y="6142038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file"/>
              </a:rPr>
              <a:t>Video clip of life cycle of stars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/>
      <p:bldP spid="316422" grpId="0"/>
      <p:bldP spid="3164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life_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Oval 4"/>
          <p:cNvSpPr>
            <a:spLocks noChangeArrowheads="1"/>
          </p:cNvSpPr>
          <p:nvPr/>
        </p:nvSpPr>
        <p:spPr bwMode="auto">
          <a:xfrm>
            <a:off x="1600200" y="3505200"/>
            <a:ext cx="3124200" cy="8382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star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This diagram follows the life of both large and average stars.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593725" y="6218238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file"/>
              </a:rPr>
              <a:t>Video clip about neutron stars and black holes.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star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676400" y="3124200"/>
            <a:ext cx="7467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7C80"/>
              </a:solidFill>
            </a:endParaRPr>
          </a:p>
          <a:p>
            <a:endParaRPr lang="en-US">
              <a:solidFill>
                <a:srgbClr val="FF7C80"/>
              </a:solidFill>
            </a:endParaRPr>
          </a:p>
          <a:p>
            <a:r>
              <a:rPr lang="en-US">
                <a:solidFill>
                  <a:srgbClr val="FF7C80"/>
                </a:solidFill>
              </a:rPr>
              <a:t>We are now here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676400" y="228600"/>
            <a:ext cx="7467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rgbClr val="FF7C80"/>
                </a:solidFill>
              </a:rPr>
              <a:t>Life cycle of our sun</a:t>
            </a:r>
          </a:p>
        </p:txBody>
      </p:sp>
      <p:sp>
        <p:nvSpPr>
          <p:cNvPr id="33796" name="Line 10"/>
          <p:cNvSpPr>
            <a:spLocks noChangeShapeType="1"/>
          </p:cNvSpPr>
          <p:nvPr/>
        </p:nvSpPr>
        <p:spPr bwMode="auto">
          <a:xfrm flipH="1" flipV="1">
            <a:off x="2514600" y="2971800"/>
            <a:ext cx="76200" cy="14478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7924800" y="2895600"/>
            <a:ext cx="685800" cy="533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80097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A constellation is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a group of stars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than appear to be together but 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are not.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74725" y="4541838"/>
            <a:ext cx="7635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They seem to form a picture in the sky.</a:t>
            </a:r>
          </a:p>
          <a:p>
            <a:endParaRPr lang="en-US">
              <a:solidFill>
                <a:srgbClr val="66FFCC"/>
              </a:solidFill>
            </a:endParaRPr>
          </a:p>
          <a:p>
            <a:r>
              <a:rPr lang="en-US">
                <a:solidFill>
                  <a:srgbClr val="FFCCFF"/>
                </a:solidFill>
              </a:rPr>
              <a:t>People use them to find their way around the sky like someone using objects to get from place to place.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781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galaxy is a large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group of stars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bound together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by gravity.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01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Rockwell"/>
              </a:rPr>
              <a:t>There are three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Rockwell"/>
              </a:rPr>
              <a:t> kinds of galaxies.</a:t>
            </a:r>
          </a:p>
        </p:txBody>
      </p:sp>
      <p:sp>
        <p:nvSpPr>
          <p:cNvPr id="306182" name="WordArt 6"/>
          <p:cNvSpPr>
            <a:spLocks noChangeArrowheads="1" noChangeShapeType="1" noTextEdit="1"/>
          </p:cNvSpPr>
          <p:nvPr/>
        </p:nvSpPr>
        <p:spPr bwMode="auto">
          <a:xfrm>
            <a:off x="838200" y="31242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Spiral</a:t>
            </a:r>
          </a:p>
        </p:txBody>
      </p:sp>
      <p:sp>
        <p:nvSpPr>
          <p:cNvPr id="306183" name="WordArt 7"/>
          <p:cNvSpPr>
            <a:spLocks noChangeArrowheads="1" noChangeShapeType="1" noTextEdit="1"/>
          </p:cNvSpPr>
          <p:nvPr/>
        </p:nvSpPr>
        <p:spPr bwMode="auto">
          <a:xfrm>
            <a:off x="2590800" y="50292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Elliptical</a:t>
            </a:r>
          </a:p>
        </p:txBody>
      </p:sp>
      <p:sp>
        <p:nvSpPr>
          <p:cNvPr id="306184" name="WordArt 8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Tahoma"/>
                <a:ea typeface="Tahoma"/>
                <a:cs typeface="Tahoma"/>
              </a:rPr>
              <a:t>Irregular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1127125" y="6142038"/>
            <a:ext cx="336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file"/>
              </a:rPr>
              <a:t>Video clip on galaxies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2" grpId="0" animBg="1"/>
      <p:bldP spid="306183" grpId="0" animBg="1"/>
      <p:bldP spid="3061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WordArt 4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20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Some spiral galaxies</a:t>
            </a:r>
          </a:p>
        </p:txBody>
      </p:sp>
      <p:pic>
        <p:nvPicPr>
          <p:cNvPr id="36866" name="Picture 6" descr="A%20Barred%20Spiral%20Galaxy%20(thumbnai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1600200" y="1143000"/>
            <a:ext cx="616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Pictures by the Hubble Space Telescope</a:t>
            </a:r>
          </a:p>
        </p:txBody>
      </p:sp>
      <p:pic>
        <p:nvPicPr>
          <p:cNvPr id="36868" name="Picture 9" descr="sp-androme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828800"/>
            <a:ext cx="2895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1" descr="galaxy_M1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19600"/>
            <a:ext cx="28194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5" descr="NGC6946-2004-07-13-1092-m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95800"/>
            <a:ext cx="26955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NGC6946-2004-07-13-1092-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1722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1066800" y="4876800"/>
            <a:ext cx="7307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Notice the individual stars in the picture.  They are not part of the galaxy in the picture but part of our own Milky Way Galaxy.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sp-androme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4267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512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CC"/>
                </a:solidFill>
              </a:rPr>
              <a:t>So why are they in the pictures?</a:t>
            </a:r>
          </a:p>
        </p:txBody>
      </p:sp>
      <p:pic>
        <p:nvPicPr>
          <p:cNvPr id="310280" name="Picture 8" descr="camphone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19200"/>
            <a:ext cx="28813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228600" y="5029200"/>
            <a:ext cx="8550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If you look out a window with wood trim, it is hard to get a view without them in the way.  These stars are in our view as we are looking out of our galaxy!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63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7C80"/>
                </a:solidFill>
                <a:latin typeface="Arial Black"/>
              </a:rPr>
              <a:t>Elliptical galaxies</a:t>
            </a:r>
          </a:p>
        </p:txBody>
      </p:sp>
      <p:pic>
        <p:nvPicPr>
          <p:cNvPr id="39938" name="Picture 6" descr="m87-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8" descr="m87_gendler_c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209800"/>
            <a:ext cx="32242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2005-0303ngc1427-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5829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WordArt 6"/>
          <p:cNvSpPr>
            <a:spLocks noChangeArrowheads="1" noChangeShapeType="1" noTextEdit="1"/>
          </p:cNvSpPr>
          <p:nvPr/>
        </p:nvSpPr>
        <p:spPr bwMode="auto">
          <a:xfrm>
            <a:off x="3657600" y="609600"/>
            <a:ext cx="4543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Irregular galaxies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no specific shape.</a:t>
            </a:r>
          </a:p>
        </p:txBody>
      </p:sp>
      <p:pic>
        <p:nvPicPr>
          <p:cNvPr id="40963" name="Picture 8" descr="n4038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14600"/>
            <a:ext cx="3895725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4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6553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Lydian"/>
              </a:rPr>
              <a:t>Our Milky Way Galaxy</a:t>
            </a:r>
          </a:p>
          <a:p>
            <a:pPr algn="ctr"/>
            <a:r>
              <a:rPr lang="en-US" sz="3600" kern="1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Lydian"/>
              </a:rPr>
              <a:t>is a spiral galaxy.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429000" y="22098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We think!</a:t>
            </a:r>
          </a:p>
        </p:txBody>
      </p:sp>
      <p:pic>
        <p:nvPicPr>
          <p:cNvPr id="41987" name="Picture 7" descr="milky_way_gala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43624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6308725" y="2941638"/>
            <a:ext cx="2606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This is not really a picture of our galaxy – just one that looks like what we think our galaxy is like!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72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Why not?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093075" cy="1577975"/>
          </a:xfrm>
          <a:prstGeom prst="rect">
            <a:avLst/>
          </a:prstGeom>
          <a:noFill/>
          <a:ln w="25400">
            <a:solidFill>
              <a:srgbClr val="FF7C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FFCC"/>
                </a:solidFill>
              </a:rPr>
              <a:t>If you were inside Lanier Middle and had never been out of the building your entire life, would you be able to know what the school looked like from a distance?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7712075" cy="1943100"/>
          </a:xfrm>
          <a:prstGeom prst="rect">
            <a:avLst/>
          </a:prstGeom>
          <a:noFill/>
          <a:ln w="25400">
            <a:solidFill>
              <a:srgbClr val="66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7C80"/>
                </a:solidFill>
              </a:rPr>
              <a:t>Of course not.  All you could do is look out the windows and get some view of part of the building.  If you looked out enough windows you might get a general idea but you could never know for sure if you were right about all its features.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animBg="1"/>
      <p:bldP spid="3133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 descr="Galaxy-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47339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8"/>
          <p:cNvSpPr>
            <a:spLocks noChangeShapeType="1"/>
          </p:cNvSpPr>
          <p:nvPr/>
        </p:nvSpPr>
        <p:spPr bwMode="auto">
          <a:xfrm>
            <a:off x="2286000" y="1752600"/>
            <a:ext cx="2895600" cy="457200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1295400" y="1219200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7C80"/>
                </a:solidFill>
              </a:rPr>
              <a:t>Top view</a:t>
            </a:r>
          </a:p>
        </p:txBody>
      </p:sp>
      <p:sp>
        <p:nvSpPr>
          <p:cNvPr id="44036" name="Line 10"/>
          <p:cNvSpPr>
            <a:spLocks noChangeShapeType="1"/>
          </p:cNvSpPr>
          <p:nvPr/>
        </p:nvSpPr>
        <p:spPr bwMode="auto">
          <a:xfrm>
            <a:off x="2133600" y="4572000"/>
            <a:ext cx="2819400" cy="685800"/>
          </a:xfrm>
          <a:prstGeom prst="line">
            <a:avLst/>
          </a:prstGeom>
          <a:noFill/>
          <a:ln w="2540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Text Box 11"/>
          <p:cNvSpPr txBox="1">
            <a:spLocks noChangeArrowheads="1"/>
          </p:cNvSpPr>
          <p:nvPr/>
        </p:nvSpPr>
        <p:spPr bwMode="auto">
          <a:xfrm>
            <a:off x="990600" y="42672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7C80"/>
                </a:solidFill>
              </a:rPr>
              <a:t>Side view</a:t>
            </a:r>
          </a:p>
        </p:txBody>
      </p:sp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CC"/>
                </a:solidFill>
                <a:hlinkClick r:id="rId4" action="ppaction://hlinkfile"/>
              </a:rPr>
              <a:t>Video clip on our location in the galaxy</a:t>
            </a:r>
            <a:endParaRPr lang="en-US" sz="160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FG01_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2925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6"/>
          <p:cNvSpPr>
            <a:spLocks noChangeArrowheads="1" noChangeShapeType="1" noTextEdit="1"/>
          </p:cNvSpPr>
          <p:nvPr/>
        </p:nvSpPr>
        <p:spPr bwMode="auto">
          <a:xfrm>
            <a:off x="5486400" y="152400"/>
            <a:ext cx="3429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Orion the hunter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5470525" y="5851525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CCECFF"/>
                </a:solidFill>
              </a:rPr>
              <a:t>The constellation looks flat but all the stars are at different distances from us.</a:t>
            </a:r>
          </a:p>
        </p:txBody>
      </p:sp>
      <p:pic>
        <p:nvPicPr>
          <p:cNvPr id="17412" name="Picture 8" descr="Orion%20Constell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or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28924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sh_milky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5638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1752600" y="6400800"/>
            <a:ext cx="530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CC"/>
                </a:solidFill>
                <a:latin typeface="Cooper Black" charset="0"/>
              </a:rPr>
              <a:t>Milky Way using a </a:t>
            </a:r>
            <a:r>
              <a:rPr lang="ja-JP" altLang="en-US" b="0">
                <a:solidFill>
                  <a:srgbClr val="FFFFCC"/>
                </a:solidFill>
                <a:latin typeface="Cooper Black" charset="0"/>
              </a:rPr>
              <a:t>“</a:t>
            </a:r>
            <a:r>
              <a:rPr lang="en-US" altLang="ja-JP" b="0">
                <a:solidFill>
                  <a:srgbClr val="FFFFCC"/>
                </a:solidFill>
                <a:latin typeface="Cooper Black" charset="0"/>
              </a:rPr>
              <a:t>fish eye</a:t>
            </a:r>
            <a:r>
              <a:rPr lang="ja-JP" altLang="en-US" b="0">
                <a:solidFill>
                  <a:srgbClr val="FFFFCC"/>
                </a:solidFill>
                <a:latin typeface="Cooper Black" charset="0"/>
              </a:rPr>
              <a:t>”</a:t>
            </a:r>
            <a:r>
              <a:rPr lang="en-US" altLang="ja-JP" b="0">
                <a:solidFill>
                  <a:srgbClr val="FFFFCC"/>
                </a:solidFill>
                <a:latin typeface="Cooper Black" charset="0"/>
              </a:rPr>
              <a:t> lens</a:t>
            </a:r>
            <a:endParaRPr lang="en-US" b="0">
              <a:solidFill>
                <a:srgbClr val="FFFFCC"/>
              </a:solidFill>
              <a:latin typeface="Cooper Black" charset="0"/>
            </a:endParaRP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212725" y="320675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CCECFF"/>
                </a:solidFill>
                <a:latin typeface="Cooper Black" charset="0"/>
              </a:rPr>
              <a:t>Notice the comet</a:t>
            </a:r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6553200" y="1447800"/>
            <a:ext cx="2286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CCECFF"/>
                </a:solidFill>
                <a:latin typeface="Cooper Black" charset="0"/>
              </a:rPr>
              <a:t>In the night sky, a band of stars can be seen across the sky as a blurry image.  When you see this, you are looking into the part of the galaxy with more stars.</a:t>
            </a: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433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FFCC"/>
                </a:solidFill>
                <a:latin typeface="Cooper Black" charset="0"/>
              </a:rPr>
              <a:t>Our view of the Milky Way</a:t>
            </a:r>
          </a:p>
        </p:txBody>
      </p:sp>
      <p:sp>
        <p:nvSpPr>
          <p:cNvPr id="45062" name="Line 3"/>
          <p:cNvSpPr>
            <a:spLocks noChangeShapeType="1"/>
          </p:cNvSpPr>
          <p:nvPr/>
        </p:nvSpPr>
        <p:spPr bwMode="auto">
          <a:xfrm>
            <a:off x="1143000" y="838200"/>
            <a:ext cx="2057400" cy="8382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OrionConste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4176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5013325" y="576263"/>
            <a:ext cx="3749675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CCFF"/>
                </a:solidFill>
                <a:latin typeface="Harrington" charset="0"/>
              </a:rPr>
              <a:t>Every star we see in the night sky is in our own galaxy.  We cannot see stars in other galaxies because they are too far away.</a:t>
            </a:r>
          </a:p>
          <a:p>
            <a:endParaRPr lang="en-US" sz="3200">
              <a:solidFill>
                <a:srgbClr val="FFCCFF"/>
              </a:solidFill>
              <a:latin typeface="Harrington" charset="0"/>
            </a:endParaRPr>
          </a:p>
          <a:p>
            <a:r>
              <a:rPr lang="en-US" sz="3200">
                <a:solidFill>
                  <a:srgbClr val="66FFCC"/>
                </a:solidFill>
                <a:latin typeface="Harrington" charset="0"/>
              </a:rPr>
              <a:t>The Milky Way is estimated to have </a:t>
            </a:r>
          </a:p>
          <a:p>
            <a:r>
              <a:rPr lang="en-US" sz="3200">
                <a:solidFill>
                  <a:srgbClr val="66FFCC"/>
                </a:solidFill>
                <a:latin typeface="Harrington" charset="0"/>
              </a:rPr>
              <a:t>200 billion stars.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28"/>
          <p:cNvSpPr>
            <a:spLocks noChangeArrowheads="1"/>
          </p:cNvSpPr>
          <p:nvPr/>
        </p:nvSpPr>
        <p:spPr bwMode="auto">
          <a:xfrm>
            <a:off x="1508125" y="-37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6" name="Picture 1030" descr="See Explanation.  Clicking on the picture will download &#10; the highest resolution version availabl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10991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32" descr="6960z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67100"/>
            <a:ext cx="34432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WordArt 1035"/>
          <p:cNvSpPr>
            <a:spLocks noChangeArrowheads="1" noChangeShapeType="1" noTextEdit="1"/>
          </p:cNvSpPr>
          <p:nvPr/>
        </p:nvSpPr>
        <p:spPr bwMode="auto">
          <a:xfrm>
            <a:off x="4419600" y="4800600"/>
            <a:ext cx="43624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Nebulas are often named</a:t>
            </a:r>
          </a:p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by what they look like!</a:t>
            </a:r>
          </a:p>
        </p:txBody>
      </p:sp>
      <p:sp>
        <p:nvSpPr>
          <p:cNvPr id="47109" name="Text Box 1036"/>
          <p:cNvSpPr txBox="1">
            <a:spLocks noChangeArrowheads="1"/>
          </p:cNvSpPr>
          <p:nvPr/>
        </p:nvSpPr>
        <p:spPr bwMode="auto">
          <a:xfrm>
            <a:off x="6858000" y="914400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Witch head </a:t>
            </a:r>
          </a:p>
          <a:p>
            <a:r>
              <a:rPr lang="en-US">
                <a:solidFill>
                  <a:srgbClr val="CCECFF"/>
                </a:solidFill>
              </a:rPr>
              <a:t>nebula</a:t>
            </a:r>
          </a:p>
        </p:txBody>
      </p:sp>
      <p:sp>
        <p:nvSpPr>
          <p:cNvPr id="47110" name="Text Box 1037"/>
          <p:cNvSpPr txBox="1">
            <a:spLocks noChangeArrowheads="1"/>
          </p:cNvSpPr>
          <p:nvPr/>
        </p:nvSpPr>
        <p:spPr bwMode="auto">
          <a:xfrm>
            <a:off x="685800" y="6248400"/>
            <a:ext cx="178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Veil nebula</a:t>
            </a:r>
          </a:p>
        </p:txBody>
      </p:sp>
      <p:pic>
        <p:nvPicPr>
          <p:cNvPr id="47111" name="Picture 1039" descr="horsehead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52400"/>
            <a:ext cx="2913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1040"/>
          <p:cNvSpPr txBox="1">
            <a:spLocks noChangeArrowheads="1"/>
          </p:cNvSpPr>
          <p:nvPr/>
        </p:nvSpPr>
        <p:spPr bwMode="auto">
          <a:xfrm>
            <a:off x="914400" y="2819400"/>
            <a:ext cx="292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Horse head nebula</a:t>
            </a:r>
          </a:p>
        </p:txBody>
      </p:sp>
      <p:sp>
        <p:nvSpPr>
          <p:cNvPr id="47113" name="Text Box 1041"/>
          <p:cNvSpPr txBox="1">
            <a:spLocks noChangeArrowheads="1"/>
          </p:cNvSpPr>
          <p:nvPr/>
        </p:nvSpPr>
        <p:spPr bwMode="auto">
          <a:xfrm>
            <a:off x="4267200" y="6035675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They provide the material for new stars to form.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naneb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38100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9" descr="See Explanation.  Clicking on the picture will download &#10; the highest resolution version available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38766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2" descr="cats_eye_ne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04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4" descr="m57outerblo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886200"/>
            <a:ext cx="25812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5"/>
          <p:cNvSpPr txBox="1">
            <a:spLocks noChangeArrowheads="1"/>
          </p:cNvSpPr>
          <p:nvPr/>
        </p:nvSpPr>
        <p:spPr bwMode="auto">
          <a:xfrm>
            <a:off x="762000" y="3124200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North American nebula</a:t>
            </a:r>
          </a:p>
        </p:txBody>
      </p:sp>
      <p:sp>
        <p:nvSpPr>
          <p:cNvPr id="48134" name="Text Box 16"/>
          <p:cNvSpPr txBox="1">
            <a:spLocks noChangeArrowheads="1"/>
          </p:cNvSpPr>
          <p:nvPr/>
        </p:nvSpPr>
        <p:spPr bwMode="auto">
          <a:xfrm>
            <a:off x="5181600" y="312420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Cat</a:t>
            </a:r>
            <a:r>
              <a:rPr lang="ja-JP" altLang="en-US">
                <a:solidFill>
                  <a:srgbClr val="CCECFF"/>
                </a:solidFill>
              </a:rPr>
              <a:t>’</a:t>
            </a:r>
            <a:r>
              <a:rPr lang="en-US" altLang="ja-JP">
                <a:solidFill>
                  <a:srgbClr val="CCECFF"/>
                </a:solidFill>
              </a:rPr>
              <a:t>s eye nebula</a:t>
            </a:r>
            <a:endParaRPr lang="en-US">
              <a:solidFill>
                <a:srgbClr val="CCECFF"/>
              </a:solidFill>
            </a:endParaRPr>
          </a:p>
        </p:txBody>
      </p:sp>
      <p:sp>
        <p:nvSpPr>
          <p:cNvPr id="48135" name="Text Box 17"/>
          <p:cNvSpPr txBox="1">
            <a:spLocks noChangeArrowheads="1"/>
          </p:cNvSpPr>
          <p:nvPr/>
        </p:nvSpPr>
        <p:spPr bwMode="auto">
          <a:xfrm>
            <a:off x="1066800" y="60198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ring nebula</a:t>
            </a:r>
          </a:p>
        </p:txBody>
      </p:sp>
      <p:sp>
        <p:nvSpPr>
          <p:cNvPr id="48136" name="Text Box 18"/>
          <p:cNvSpPr txBox="1">
            <a:spLocks noChangeArrowheads="1"/>
          </p:cNvSpPr>
          <p:nvPr/>
        </p:nvSpPr>
        <p:spPr bwMode="auto">
          <a:xfrm>
            <a:off x="6019800" y="6400800"/>
            <a:ext cx="171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ECFF"/>
                </a:solidFill>
              </a:rPr>
              <a:t>ant nebula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2559050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00FF00"/>
                </a:solidFill>
                <a:latin typeface="Cooper Black" charset="0"/>
              </a:rPr>
              <a:t>Current estimate of the age of the universe is 13.7 billion years.</a:t>
            </a:r>
          </a:p>
        </p:txBody>
      </p:sp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304800" y="3810000"/>
            <a:ext cx="8378825" cy="579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66"/>
                </a:solidFill>
              </a:rPr>
              <a:t>The solar system is 4.6 billion years old.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8153400" cy="1066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CC"/>
                </a:solidFill>
              </a:rPr>
              <a:t>The solar system is not the same age as the entire universe</a:t>
            </a:r>
            <a:r>
              <a:rPr lang="en-US" sz="3200">
                <a:solidFill>
                  <a:srgbClr val="FF99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hubble%20deep%20field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0"/>
            <a:ext cx="71628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524000" y="4953000"/>
            <a:ext cx="55784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0">
                <a:solidFill>
                  <a:srgbClr val="66FFCC"/>
                </a:solidFill>
                <a:latin typeface="Cooper Black" charset="0"/>
              </a:rPr>
              <a:t>Hubble deep field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Click</a:t>
            </a:r>
            <a:r>
              <a:rPr lang="en-US">
                <a:solidFill>
                  <a:srgbClr val="FFFFCC"/>
                </a:solidFill>
              </a:rPr>
              <a:t> on the picture and watch as the Hubble telescope zooms in to an area just above the Big Dipper!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805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29" descr="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027" descr="l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"/>
            <a:ext cx="42672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1031"/>
          <p:cNvSpPr>
            <a:spLocks noChangeArrowheads="1" noChangeShapeType="1" noTextEdit="1"/>
          </p:cNvSpPr>
          <p:nvPr/>
        </p:nvSpPr>
        <p:spPr bwMode="auto">
          <a:xfrm>
            <a:off x="3657600" y="609600"/>
            <a:ext cx="20288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Leo the Lion</a:t>
            </a:r>
          </a:p>
        </p:txBody>
      </p:sp>
      <p:sp>
        <p:nvSpPr>
          <p:cNvPr id="18436" name="WordArt 1030"/>
          <p:cNvSpPr>
            <a:spLocks noChangeArrowheads="1" noChangeShapeType="1" noTextEdit="1"/>
          </p:cNvSpPr>
          <p:nvPr/>
        </p:nvSpPr>
        <p:spPr bwMode="auto">
          <a:xfrm>
            <a:off x="3352800" y="5943600"/>
            <a:ext cx="2486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Cygnus the Swan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124200" y="3124200"/>
            <a:ext cx="3311525" cy="396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CC"/>
                </a:solidFill>
              </a:rPr>
              <a:t>Can you see the drawing</a:t>
            </a:r>
            <a:r>
              <a:rPr lang="en-US" sz="1600">
                <a:solidFill>
                  <a:srgbClr val="FFFFCC"/>
                </a:solidFill>
              </a:rPr>
              <a:t>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ten108scorp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2773363" y="1158875"/>
            <a:ext cx="3429000" cy="4541838"/>
            <a:chOff x="0" y="0"/>
            <a:chExt cx="2160" cy="2861"/>
          </a:xfrm>
        </p:grpSpPr>
        <p:sp>
          <p:nvSpPr>
            <p:cNvPr id="1946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63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2160" cy="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b="0">
                  <a:latin typeface="Times New Roman" pitchFamily="18" charset="0"/>
                </a:rPr>
                <a:t>  </a:t>
              </a:r>
              <a:r>
                <a:rPr lang="en-US" sz="26800" b="0">
                  <a:latin typeface="Times New Roman" pitchFamily="18" charset="0"/>
                </a:rPr>
                <a:t> </a:t>
              </a:r>
              <a:r>
                <a:rPr lang="en-US" b="0">
                  <a:latin typeface="Times New Roman" pitchFamily="18" charset="0"/>
                </a:rPr>
                <a:t>                                            </a:t>
              </a:r>
            </a:p>
          </p:txBody>
        </p:sp>
      </p:grpSp>
      <p:pic>
        <p:nvPicPr>
          <p:cNvPr id="19459" name="Picture 14" descr="Scorpi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1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 descr="constellation_scorpio_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657600"/>
            <a:ext cx="3276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18"/>
          <p:cNvSpPr>
            <a:spLocks noChangeArrowheads="1" noChangeShapeType="1" noTextEdit="1"/>
          </p:cNvSpPr>
          <p:nvPr/>
        </p:nvSpPr>
        <p:spPr bwMode="auto">
          <a:xfrm>
            <a:off x="3429000" y="55626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Scorpio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53" descr="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815340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054"/>
          <p:cNvSpPr txBox="1">
            <a:spLocks noChangeArrowheads="1"/>
          </p:cNvSpPr>
          <p:nvPr/>
        </p:nvSpPr>
        <p:spPr bwMode="auto">
          <a:xfrm>
            <a:off x="228600" y="533400"/>
            <a:ext cx="2530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Zodiac is a special group of constellations that extend out from Earth</a:t>
            </a:r>
            <a:r>
              <a:rPr lang="ja-JP" altLang="en-US"/>
              <a:t>’</a:t>
            </a:r>
            <a:r>
              <a:rPr lang="en-US" altLang="ja-JP"/>
              <a:t>s equator.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466725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Astronomers want to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know how far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away stars are!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27114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From here on earth, they all look the same distance. In fact, ancient people thought they were all </a:t>
            </a:r>
            <a:r>
              <a:rPr lang="ja-JP" altLang="en-US">
                <a:solidFill>
                  <a:srgbClr val="FFFF66"/>
                </a:solidFill>
              </a:rPr>
              <a:t>“</a:t>
            </a:r>
            <a:r>
              <a:rPr lang="en-US" altLang="ja-JP">
                <a:solidFill>
                  <a:srgbClr val="FFFF66"/>
                </a:solidFill>
              </a:rPr>
              <a:t>stuck</a:t>
            </a:r>
            <a:r>
              <a:rPr lang="ja-JP" altLang="en-US">
                <a:solidFill>
                  <a:srgbClr val="FFFF66"/>
                </a:solidFill>
              </a:rPr>
              <a:t>”</a:t>
            </a:r>
            <a:r>
              <a:rPr lang="en-US" altLang="ja-JP">
                <a:solidFill>
                  <a:srgbClr val="FFFF66"/>
                </a:solidFill>
              </a:rPr>
              <a:t> on a glass sphere.</a:t>
            </a:r>
            <a:endParaRPr lang="en-US">
              <a:solidFill>
                <a:srgbClr val="FFFF66"/>
              </a:solidFill>
            </a:endParaRPr>
          </a:p>
        </p:txBody>
      </p:sp>
      <p:pic>
        <p:nvPicPr>
          <p:cNvPr id="21507" name="Picture 6" descr="universe_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20950"/>
            <a:ext cx="51816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6092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To measure the distances in space, astronomers use a light year.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457200" y="1600200"/>
            <a:ext cx="5349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99FF"/>
                </a:solidFill>
              </a:rPr>
              <a:t>A </a:t>
            </a:r>
            <a:r>
              <a:rPr lang="en-US">
                <a:solidFill>
                  <a:srgbClr val="FFFF66"/>
                </a:solidFill>
              </a:rPr>
              <a:t>light year</a:t>
            </a:r>
            <a:r>
              <a:rPr lang="en-US">
                <a:solidFill>
                  <a:srgbClr val="FF99FF"/>
                </a:solidFill>
              </a:rPr>
              <a:t> is the DISTANCE light travels in one year.  One light year is equal to a little under 6 trillion miles! (6,000,000,000,000)</a:t>
            </a:r>
          </a:p>
        </p:txBody>
      </p:sp>
      <p:pic>
        <p:nvPicPr>
          <p:cNvPr id="22531" name="Picture 10" descr="buz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838200"/>
            <a:ext cx="2476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381000" y="4114800"/>
            <a:ext cx="8397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Proxima Centauri is the closest star to our solar system.  It is about 4 light years away.  Going the speed of light it would take us 4 years to get there.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381000" y="5410200"/>
            <a:ext cx="847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Traveling as fast as the average spaceship, it would take between 70,000 and 100,000 years to get there!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1660525" y="6370638"/>
            <a:ext cx="393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 action="ppaction://hlinkfile"/>
              </a:rPr>
              <a:t>Video clip on a light year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2" grpId="0"/>
      <p:bldP spid="292875" grpId="0"/>
      <p:bldP spid="292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G17_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9829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245745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Supergiant</a:t>
            </a:r>
          </a:p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Giant</a:t>
            </a:r>
          </a:p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Medium sized</a:t>
            </a:r>
          </a:p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White dwarf</a:t>
            </a:r>
          </a:p>
          <a:p>
            <a:pPr algn="ctr"/>
            <a:r>
              <a:rPr lang="en-US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Neutron star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V="1">
            <a:off x="2667000" y="914400"/>
            <a:ext cx="3276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057400" y="1828800"/>
            <a:ext cx="2286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743200" y="2895600"/>
            <a:ext cx="457200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WordArt 7"/>
          <p:cNvSpPr>
            <a:spLocks noChangeArrowheads="1" noChangeShapeType="1" noTextEdit="1"/>
          </p:cNvSpPr>
          <p:nvPr/>
        </p:nvSpPr>
        <p:spPr bwMode="auto">
          <a:xfrm>
            <a:off x="457200" y="5410200"/>
            <a:ext cx="449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Star sizes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8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Data\Microsoft\Templates\Blank.pot</Template>
  <TotalTime>5714</TotalTime>
  <Words>1011</Words>
  <Application>Microsoft Office PowerPoint</Application>
  <PresentationFormat>On-screen Show (4:3)</PresentationFormat>
  <Paragraphs>150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Comic Sans MS</vt:lpstr>
      <vt:lpstr>MS PGothic</vt:lpstr>
      <vt:lpstr>Arial</vt:lpstr>
      <vt:lpstr>Times New Roman</vt:lpstr>
      <vt:lpstr>Cooper Black</vt:lpstr>
      <vt:lpstr>Showcard Gothic</vt:lpstr>
      <vt:lpstr>Harrington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GCPS</dc:creator>
  <cp:lastModifiedBy>Maggie Kane</cp:lastModifiedBy>
  <cp:revision>39</cp:revision>
  <dcterms:created xsi:type="dcterms:W3CDTF">2004-02-03T15:31:52Z</dcterms:created>
  <dcterms:modified xsi:type="dcterms:W3CDTF">2013-11-21T14:35:16Z</dcterms:modified>
</cp:coreProperties>
</file>