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9" r:id="rId4"/>
    <p:sldId id="270" r:id="rId5"/>
    <p:sldId id="260" r:id="rId6"/>
    <p:sldId id="261" r:id="rId7"/>
    <p:sldId id="262" r:id="rId8"/>
    <p:sldId id="263" r:id="rId9"/>
    <p:sldId id="264" r:id="rId10"/>
    <p:sldId id="268" r:id="rId11"/>
    <p:sldId id="265" r:id="rId12"/>
    <p:sldId id="266"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96" y="-3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DA2790-2B1C-4273-BF2E-0BE037273458}" type="datetimeFigureOut">
              <a:rPr lang="en-US"/>
              <a:pPr>
                <a:defRPr/>
              </a:pPr>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9AAD78-EF94-4DB9-8207-45EDAD25AB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DE1AB-A9D5-4E55-A506-90C66FECA42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FE8C70-8048-4DB8-B88B-8F170D4BE42F}"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3B376-2745-483B-8DCD-07071D7DBB73}" type="slidenum">
              <a:rPr lang="en-US" smtClean="0"/>
              <a:pPr fontAlgn="base">
                <a:spcBef>
                  <a:spcPct val="0"/>
                </a:spcBef>
                <a:spcAft>
                  <a:spcPct val="0"/>
                </a:spcAft>
                <a:defRPr/>
              </a:pPr>
              <a:t>11</a:t>
            </a:fld>
            <a:endParaRPr lang="en-US" smtClean="0"/>
          </a:p>
        </p:txBody>
      </p:sp>
      <p:sp>
        <p:nvSpPr>
          <p:cNvPr id="29699" name="Rectangle 2"/>
          <p:cNvSpPr>
            <a:spLocks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474997-33F9-496E-BA7B-DCDA41FBCDE1}" type="slidenum">
              <a:rPr lang="en-US" smtClean="0"/>
              <a:pPr fontAlgn="base">
                <a:spcBef>
                  <a:spcPct val="0"/>
                </a:spcBef>
                <a:spcAft>
                  <a:spcPct val="0"/>
                </a:spcAft>
                <a:defRPr/>
              </a:pPr>
              <a:t>12</a:t>
            </a:fld>
            <a:endParaRPr lang="en-US" smtClean="0"/>
          </a:p>
        </p:txBody>
      </p:sp>
      <p:sp>
        <p:nvSpPr>
          <p:cNvPr id="30723" name="Rectangle 2"/>
          <p:cNvSpPr>
            <a:spLocks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966F9-A583-4A68-B179-637CBDF59618}" type="slidenum">
              <a:rPr lang="en-US" smtClean="0"/>
              <a:pPr fontAlgn="base">
                <a:spcBef>
                  <a:spcPct val="0"/>
                </a:spcBef>
                <a:spcAft>
                  <a:spcPct val="0"/>
                </a:spcAft>
                <a:defRPr/>
              </a:pPr>
              <a:t>13</a:t>
            </a:fld>
            <a:endParaRPr lang="en-US" smtClean="0"/>
          </a:p>
        </p:txBody>
      </p:sp>
      <p:sp>
        <p:nvSpPr>
          <p:cNvPr id="31747" name="Rectangle 2"/>
          <p:cNvSpPr>
            <a:spLocks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265D8F-3A1F-496E-A63E-2015CD951B6C}" type="slidenum">
              <a:rPr lang="en-US" smtClean="0"/>
              <a:pPr fontAlgn="base">
                <a:spcBef>
                  <a:spcPct val="0"/>
                </a:spcBef>
                <a:spcAft>
                  <a:spcPct val="0"/>
                </a:spcAft>
                <a:defRPr/>
              </a:pPr>
              <a:t>2</a:t>
            </a:fld>
            <a:endParaRPr lang="en-US" smtClean="0"/>
          </a:p>
        </p:txBody>
      </p:sp>
      <p:sp>
        <p:nvSpPr>
          <p:cNvPr id="20483" name="Rectangle 2"/>
          <p:cNvSpPr>
            <a:spLocks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97991B-5DC6-458A-A84C-4BD87CEF78BE}" type="slidenum">
              <a:rPr lang="en-US" smtClean="0"/>
              <a:pPr fontAlgn="base">
                <a:spcBef>
                  <a:spcPct val="0"/>
                </a:spcBef>
                <a:spcAft>
                  <a:spcPct val="0"/>
                </a:spcAft>
                <a:defRPr/>
              </a:pPr>
              <a:t>3</a:t>
            </a:fld>
            <a:endParaRPr lang="en-US" smtClean="0"/>
          </a:p>
        </p:txBody>
      </p:sp>
      <p:sp>
        <p:nvSpPr>
          <p:cNvPr id="21507" name="Rectangle 2"/>
          <p:cNvSpPr>
            <a:spLocks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D5D8D2-79B6-4D3E-A961-318224482004}" type="slidenum">
              <a:rPr lang="en-US" smtClean="0"/>
              <a:pPr fontAlgn="base">
                <a:spcBef>
                  <a:spcPct val="0"/>
                </a:spcBef>
                <a:spcAft>
                  <a:spcPct val="0"/>
                </a:spcAft>
                <a:defRPr/>
              </a:pPr>
              <a:t>4</a:t>
            </a:fld>
            <a:endParaRPr lang="en-US" smtClean="0"/>
          </a:p>
        </p:txBody>
      </p:sp>
      <p:sp>
        <p:nvSpPr>
          <p:cNvPr id="22531" name="Rectangle 2"/>
          <p:cNvSpPr>
            <a:spLocks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51236-D81B-4B5B-B6DF-2951425507BA}" type="slidenum">
              <a:rPr lang="en-US" smtClean="0"/>
              <a:pPr fontAlgn="base">
                <a:spcBef>
                  <a:spcPct val="0"/>
                </a:spcBef>
                <a:spcAft>
                  <a:spcPct val="0"/>
                </a:spcAft>
                <a:defRPr/>
              </a:pPr>
              <a:t>5</a:t>
            </a:fld>
            <a:endParaRPr lang="en-US" smtClean="0"/>
          </a:p>
        </p:txBody>
      </p:sp>
      <p:sp>
        <p:nvSpPr>
          <p:cNvPr id="2355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556"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F74BE-5A40-4867-8086-F028E6EF8669}" type="slidenum">
              <a:rPr lang="en-US" smtClean="0"/>
              <a:pPr fontAlgn="base">
                <a:spcBef>
                  <a:spcPct val="0"/>
                </a:spcBef>
                <a:spcAft>
                  <a:spcPct val="0"/>
                </a:spcAft>
                <a:defRPr/>
              </a:pPr>
              <a:t>6</a:t>
            </a:fld>
            <a:endParaRPr lang="en-US" smtClean="0"/>
          </a:p>
        </p:txBody>
      </p:sp>
      <p:sp>
        <p:nvSpPr>
          <p:cNvPr id="24579" name="Rectangle 2"/>
          <p:cNvSpPr>
            <a:spLocks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EE03BD-AFB6-458B-A3C9-EB3EA03CF065}" type="slidenum">
              <a:rPr lang="en-US" smtClean="0"/>
              <a:pPr fontAlgn="base">
                <a:spcBef>
                  <a:spcPct val="0"/>
                </a:spcBef>
                <a:spcAft>
                  <a:spcPct val="0"/>
                </a:spcAft>
                <a:defRPr/>
              </a:pPr>
              <a:t>7</a:t>
            </a:fld>
            <a:endParaRPr lang="en-US" smtClean="0"/>
          </a:p>
        </p:txBody>
      </p:sp>
      <p:sp>
        <p:nvSpPr>
          <p:cNvPr id="2560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60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5F49D-FE7D-4C98-B20F-BA8CA58A4050}" type="slidenum">
              <a:rPr lang="en-US" smtClean="0"/>
              <a:pPr fontAlgn="base">
                <a:spcBef>
                  <a:spcPct val="0"/>
                </a:spcBef>
                <a:spcAft>
                  <a:spcPct val="0"/>
                </a:spcAft>
                <a:defRPr/>
              </a:pPr>
              <a:t>8</a:t>
            </a:fld>
            <a:endParaRPr lang="en-US" smtClean="0"/>
          </a:p>
        </p:txBody>
      </p:sp>
      <p:sp>
        <p:nvSpPr>
          <p:cNvPr id="26627" name="Rectangle 2"/>
          <p:cNvSpPr>
            <a:spLocks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9BDFCD-17F9-458A-8650-FCDA57405D47}" type="slidenum">
              <a:rPr lang="en-US" smtClean="0"/>
              <a:pPr fontAlgn="base">
                <a:spcBef>
                  <a:spcPct val="0"/>
                </a:spcBef>
                <a:spcAft>
                  <a:spcPct val="0"/>
                </a:spcAft>
                <a:defRPr/>
              </a:pPr>
              <a:t>9</a:t>
            </a:fld>
            <a:endParaRPr lang="en-US" smtClean="0"/>
          </a:p>
        </p:txBody>
      </p:sp>
      <p:sp>
        <p:nvSpPr>
          <p:cNvPr id="27651" name="Rectangle 2"/>
          <p:cNvSpPr>
            <a:spLocks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20CBC1-58DC-434D-B9E9-7B2AECA8C061}"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83586-4110-4700-8F84-40C483F14B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65A860-D01F-47E0-A75A-026F7FB9F8E6}"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C9066E-3FE7-468C-9CEF-44A37C6D06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ACEE6C-8390-4F76-A151-28CB0D8B5368}"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18B995-E626-4D78-B937-FA118B1A02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pPr>
              <a:defRPr/>
            </a:pPr>
            <a:fld id="{6BEDC783-CAC3-4905-A3D4-71FA57C51EA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70757502-EACD-42BD-AF90-553A777DDC3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930553D9-827C-4799-8D45-883FB8CC94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D6ED31-C7BF-4C86-85DD-112A37AD7207}"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2E66B2-B0D7-4558-97CD-894297A6871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830749-ADB4-432B-AB7D-68E4F9B66F0B}"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D0EAB0-0BB6-4644-AE3F-5585B138C9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7CDD8E-702D-45A1-B9D4-65508C37ECD9}" type="datetimeFigureOut">
              <a:rPr lang="en-US"/>
              <a:pPr>
                <a:defRPr/>
              </a:pPr>
              <a:t>9/13/2013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8B75C2-CF40-4819-BBEF-A3EF33B5F0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18F60B-CCBD-4988-BA8E-D64561BC92A4}" type="datetimeFigureOut">
              <a:rPr lang="en-US"/>
              <a:pPr>
                <a:defRPr/>
              </a:pPr>
              <a:t>9/13/2013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B24B58-5229-4FB8-81F3-B772ED2A1C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946AFE-73CD-45D1-8A4F-A6F8FC383B8F}" type="datetimeFigureOut">
              <a:rPr lang="en-US"/>
              <a:pPr>
                <a:defRPr/>
              </a:pPr>
              <a:t>9/13/2013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DFCC7D-F664-4BD5-B7B8-F9499B06B8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EEDD72-C5B3-4BBB-88BD-4512869FC690}" type="datetimeFigureOut">
              <a:rPr lang="en-US"/>
              <a:pPr>
                <a:defRPr/>
              </a:pPr>
              <a:t>9/13/2013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9AC940-64BC-4A52-85FA-AC284DC41E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DD01DB-427C-45CC-8450-AD54D4D3ABF4}" type="datetimeFigureOut">
              <a:rPr lang="en-US"/>
              <a:pPr>
                <a:defRPr/>
              </a:pPr>
              <a:t>9/13/2013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064B4B-48B5-428E-9E0B-0F1D1158CA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7AE853-2A0D-4FE7-92D1-05CCA82FC45F}" type="datetimeFigureOut">
              <a:rPr lang="en-US"/>
              <a:pPr>
                <a:defRPr/>
              </a:pPr>
              <a:t>9/13/2013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026B5A-0656-4E6C-910C-7409EBA301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D19DC6-A83E-4A1F-8CD1-6549E80517C2}" type="datetimeFigureOut">
              <a:rPr lang="en-US"/>
              <a:pPr>
                <a:defRPr/>
              </a:pPr>
              <a:t>9/13/2013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741155-0CF2-436A-B73B-44E08A816A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AS17-145-22160HR.jpg"/>
          <p:cNvPicPr>
            <a:picLocks noGrp="1" noChangeAspect="1"/>
          </p:cNvPicPr>
          <p:nvPr>
            <p:ph sz="quarter" idx="1"/>
          </p:nvPr>
        </p:nvPicPr>
        <p:blipFill>
          <a:blip r:embed="rId3" cstate="print"/>
          <a:srcRect/>
          <a:stretch>
            <a:fillRect/>
          </a:stretch>
        </p:blipFill>
        <p:spPr>
          <a:xfrm>
            <a:off x="533400" y="514350"/>
            <a:ext cx="3789363" cy="3829050"/>
          </a:xfrm>
        </p:spPr>
      </p:pic>
      <p:pic>
        <p:nvPicPr>
          <p:cNvPr id="5123" name="Content Placeholder 7" descr="moon%2520surface.jpg"/>
          <p:cNvPicPr>
            <a:picLocks noGrp="1" noChangeAspect="1"/>
          </p:cNvPicPr>
          <p:nvPr>
            <p:ph sz="quarter" idx="2"/>
          </p:nvPr>
        </p:nvPicPr>
        <p:blipFill>
          <a:blip r:embed="rId4" cstate="print"/>
          <a:srcRect/>
          <a:stretch>
            <a:fillRect/>
          </a:stretch>
        </p:blipFill>
        <p:spPr>
          <a:xfrm>
            <a:off x="5167313" y="609600"/>
            <a:ext cx="3771900" cy="3733800"/>
          </a:xfrm>
        </p:spPr>
      </p:pic>
      <p:pic>
        <p:nvPicPr>
          <p:cNvPr id="5124" name="Content Placeholder 8" descr="Moon_surface_craters.jpg"/>
          <p:cNvPicPr>
            <a:picLocks noGrp="1" noChangeAspect="1"/>
          </p:cNvPicPr>
          <p:nvPr>
            <p:ph sz="quarter" idx="3"/>
          </p:nvPr>
        </p:nvPicPr>
        <p:blipFill>
          <a:blip r:embed="rId5" cstate="print"/>
          <a:srcRect/>
          <a:stretch>
            <a:fillRect/>
          </a:stretch>
        </p:blipFill>
        <p:spPr>
          <a:xfrm>
            <a:off x="3200400" y="3886200"/>
            <a:ext cx="3124200" cy="2727325"/>
          </a:xfrm>
        </p:spPr>
      </p:pic>
      <p:sp>
        <p:nvSpPr>
          <p:cNvPr id="5125" name="Title 3"/>
          <p:cNvSpPr>
            <a:spLocks noGrp="1"/>
          </p:cNvSpPr>
          <p:nvPr>
            <p:ph type="title" sz="quarter"/>
          </p:nvPr>
        </p:nvSpPr>
        <p:spPr/>
        <p:txBody>
          <a:bodyPr/>
          <a:lstStyle/>
          <a:p>
            <a:pPr eaLnBrk="1" hangingPunct="1"/>
            <a:r>
              <a:rPr lang="en-US" smtClean="0">
                <a:solidFill>
                  <a:schemeClr val="bg1"/>
                </a:solidFill>
              </a:rPr>
              <a:t>How did the Moon get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mtClean="0">
                <a:solidFill>
                  <a:srgbClr val="FFFF00"/>
                </a:solidFill>
              </a:rPr>
              <a:t>So what has happened since the moon formed?</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sz="quarter"/>
          </p:nvPr>
        </p:nvSpPr>
        <p:spPr>
          <a:xfrm>
            <a:off x="0" y="152400"/>
            <a:ext cx="9144000" cy="1219200"/>
          </a:xfrm>
        </p:spPr>
        <p:txBody>
          <a:bodyPr/>
          <a:lstStyle/>
          <a:p>
            <a:pPr eaLnBrk="1" hangingPunct="1"/>
            <a:r>
              <a:rPr lang="en-US" sz="2400" b="1" smtClean="0">
                <a:solidFill>
                  <a:srgbClr val="F5FF15"/>
                </a:solidFill>
              </a:rPr>
              <a:t>Gigantic impacts during the early history of the Moon caused formation of Multi Ring Basins</a:t>
            </a:r>
            <a:endParaRPr lang="en-US" smtClean="0"/>
          </a:p>
        </p:txBody>
      </p:sp>
      <p:pic>
        <p:nvPicPr>
          <p:cNvPr id="15363" name="Picture 12"/>
          <p:cNvPicPr>
            <a:picLocks noGrp="1" noChangeAspect="1" noChangeArrowheads="1"/>
          </p:cNvPicPr>
          <p:nvPr>
            <p:ph sz="quarter" idx="2"/>
          </p:nvPr>
        </p:nvPicPr>
        <p:blipFill>
          <a:blip r:embed="rId3" cstate="print"/>
          <a:srcRect/>
          <a:stretch>
            <a:fillRect/>
          </a:stretch>
        </p:blipFill>
        <p:spPr>
          <a:xfrm>
            <a:off x="4810125" y="1524000"/>
            <a:ext cx="4333875" cy="4876800"/>
          </a:xfrm>
        </p:spPr>
      </p:pic>
      <p:pic>
        <p:nvPicPr>
          <p:cNvPr id="15364" name="Picture 13"/>
          <p:cNvPicPr>
            <a:picLocks noGrp="1" noChangeAspect="1" noChangeArrowheads="1"/>
          </p:cNvPicPr>
          <p:nvPr>
            <p:ph sz="quarter" idx="1"/>
          </p:nvPr>
        </p:nvPicPr>
        <p:blipFill>
          <a:blip r:embed="rId4" cstate="print">
            <a:lum contrast="6000"/>
          </a:blip>
          <a:srcRect l="9537" t="9525" r="9537" b="9523"/>
          <a:stretch>
            <a:fillRect/>
          </a:stretch>
        </p:blipFill>
        <p:spPr>
          <a:xfrm>
            <a:off x="0" y="1524000"/>
            <a:ext cx="4740275" cy="4876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76200"/>
            <a:ext cx="8458200" cy="685800"/>
          </a:xfrm>
        </p:spPr>
        <p:txBody>
          <a:bodyPr/>
          <a:lstStyle/>
          <a:p>
            <a:pPr eaLnBrk="1" hangingPunct="1"/>
            <a:r>
              <a:rPr lang="en-US" sz="3600" b="1" smtClean="0">
                <a:solidFill>
                  <a:srgbClr val="F5FF15"/>
                </a:solidFill>
              </a:rPr>
              <a:t>Volcanic Features: Lava flows infill mare</a:t>
            </a:r>
            <a:endParaRPr lang="en-US" sz="3600" smtClean="0"/>
          </a:p>
        </p:txBody>
      </p:sp>
      <p:sp>
        <p:nvSpPr>
          <p:cNvPr id="16387" name="Rectangle 3"/>
          <p:cNvSpPr>
            <a:spLocks noGrp="1" noChangeArrowheads="1"/>
          </p:cNvSpPr>
          <p:nvPr>
            <p:ph type="body" sz="half" idx="1"/>
          </p:nvPr>
        </p:nvSpPr>
        <p:spPr>
          <a:xfrm>
            <a:off x="685800" y="762000"/>
            <a:ext cx="7772400" cy="2667000"/>
          </a:xfrm>
        </p:spPr>
        <p:txBody>
          <a:bodyPr/>
          <a:lstStyle/>
          <a:p>
            <a:pPr eaLnBrk="1" hangingPunct="1">
              <a:lnSpc>
                <a:spcPct val="90000"/>
              </a:lnSpc>
            </a:pPr>
            <a:r>
              <a:rPr lang="en-US" sz="2200" b="1" smtClean="0">
                <a:solidFill>
                  <a:srgbClr val="F5FF15"/>
                </a:solidFill>
              </a:rPr>
              <a:t>Impacts of comets and asteroids form huge basins</a:t>
            </a:r>
          </a:p>
          <a:p>
            <a:pPr lvl="1" eaLnBrk="1" hangingPunct="1">
              <a:lnSpc>
                <a:spcPct val="90000"/>
              </a:lnSpc>
            </a:pPr>
            <a:r>
              <a:rPr lang="en-US" sz="2200" b="1" smtClean="0">
                <a:solidFill>
                  <a:srgbClr val="F5FF15"/>
                </a:solidFill>
              </a:rPr>
              <a:t>4.3-3.85 billion years ago </a:t>
            </a:r>
          </a:p>
          <a:p>
            <a:pPr eaLnBrk="1" hangingPunct="1">
              <a:lnSpc>
                <a:spcPct val="90000"/>
              </a:lnSpc>
            </a:pPr>
            <a:r>
              <a:rPr lang="en-US" sz="2200" b="1" smtClean="0">
                <a:solidFill>
                  <a:srgbClr val="F5FF15"/>
                </a:solidFill>
              </a:rPr>
              <a:t>Shock waves create fractures in the rock beneath the basin</a:t>
            </a:r>
          </a:p>
          <a:p>
            <a:pPr eaLnBrk="1" hangingPunct="1">
              <a:lnSpc>
                <a:spcPct val="90000"/>
              </a:lnSpc>
            </a:pPr>
            <a:r>
              <a:rPr lang="en-US" sz="2200" b="1" smtClean="0">
                <a:solidFill>
                  <a:srgbClr val="F5FF15"/>
                </a:solidFill>
              </a:rPr>
              <a:t>Mountain ranges form as a result of the blast</a:t>
            </a:r>
          </a:p>
          <a:p>
            <a:pPr eaLnBrk="1" hangingPunct="1">
              <a:lnSpc>
                <a:spcPct val="90000"/>
              </a:lnSpc>
            </a:pPr>
            <a:r>
              <a:rPr lang="en-US" sz="2200" b="1" smtClean="0">
                <a:solidFill>
                  <a:srgbClr val="F5FF15"/>
                </a:solidFill>
              </a:rPr>
              <a:t>Interior heat from radioactivity caused partial melting</a:t>
            </a:r>
          </a:p>
          <a:p>
            <a:pPr eaLnBrk="1" hangingPunct="1">
              <a:lnSpc>
                <a:spcPct val="90000"/>
              </a:lnSpc>
            </a:pPr>
            <a:r>
              <a:rPr lang="en-US" sz="2200" b="1" smtClean="0">
                <a:solidFill>
                  <a:srgbClr val="F5FF15"/>
                </a:solidFill>
              </a:rPr>
              <a:t>Magma rose along the fractures, filling the basin</a:t>
            </a:r>
          </a:p>
          <a:p>
            <a:pPr lvl="1" eaLnBrk="1" hangingPunct="1">
              <a:lnSpc>
                <a:spcPct val="90000"/>
              </a:lnSpc>
            </a:pPr>
            <a:r>
              <a:rPr lang="en-US" sz="2200" b="1" smtClean="0">
                <a:solidFill>
                  <a:srgbClr val="F5FF15"/>
                </a:solidFill>
              </a:rPr>
              <a:t>3.9 and 3.1 billion years ago and younger</a:t>
            </a:r>
          </a:p>
        </p:txBody>
      </p:sp>
      <p:pic>
        <p:nvPicPr>
          <p:cNvPr id="16388" name="Picture 6"/>
          <p:cNvPicPr>
            <a:picLocks noGrp="1" noChangeAspect="1" noChangeArrowheads="1"/>
          </p:cNvPicPr>
          <p:nvPr>
            <p:ph sz="half" idx="2"/>
          </p:nvPr>
        </p:nvPicPr>
        <p:blipFill>
          <a:blip r:embed="rId3" cstate="print"/>
          <a:srcRect/>
          <a:stretch>
            <a:fillRect/>
          </a:stretch>
        </p:blipFill>
        <p:spPr>
          <a:xfrm>
            <a:off x="0" y="3705225"/>
            <a:ext cx="9144000" cy="31527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1143000"/>
          </a:xfrm>
        </p:spPr>
        <p:txBody>
          <a:bodyPr/>
          <a:lstStyle/>
          <a:p>
            <a:pPr eaLnBrk="1" hangingPunct="1"/>
            <a:r>
              <a:rPr lang="en-US" sz="3600" b="1" smtClean="0">
                <a:solidFill>
                  <a:srgbClr val="F5FF15"/>
                </a:solidFill>
              </a:rPr>
              <a:t>Lunar volcanoes</a:t>
            </a:r>
            <a:endParaRPr lang="en-US" sz="3600" b="1" smtClean="0"/>
          </a:p>
        </p:txBody>
      </p:sp>
      <p:pic>
        <p:nvPicPr>
          <p:cNvPr id="17411" name="Picture 6"/>
          <p:cNvPicPr>
            <a:picLocks noGrp="1" noChangeAspect="1" noChangeArrowheads="1"/>
          </p:cNvPicPr>
          <p:nvPr>
            <p:ph sz="quarter" idx="2"/>
          </p:nvPr>
        </p:nvPicPr>
        <p:blipFill>
          <a:blip r:embed="rId3" cstate="print"/>
          <a:srcRect l="10164" t="27272" b="9091"/>
          <a:stretch>
            <a:fillRect/>
          </a:stretch>
        </p:blipFill>
        <p:spPr>
          <a:xfrm>
            <a:off x="0" y="1816100"/>
            <a:ext cx="5486400" cy="5041900"/>
          </a:xfrm>
        </p:spPr>
      </p:pic>
      <p:pic>
        <p:nvPicPr>
          <p:cNvPr id="17412" name="Picture 7"/>
          <p:cNvPicPr>
            <a:picLocks noGrp="1" noChangeAspect="1" noChangeArrowheads="1"/>
          </p:cNvPicPr>
          <p:nvPr>
            <p:ph sz="quarter" idx="3"/>
          </p:nvPr>
        </p:nvPicPr>
        <p:blipFill>
          <a:blip r:embed="rId3" cstate="print"/>
          <a:srcRect l="11842" t="64473" r="64473" b="20779"/>
          <a:stretch>
            <a:fillRect/>
          </a:stretch>
        </p:blipFill>
        <p:spPr>
          <a:xfrm>
            <a:off x="5497513" y="1828800"/>
            <a:ext cx="3646487" cy="2944813"/>
          </a:xfrm>
        </p:spPr>
      </p:pic>
      <p:sp>
        <p:nvSpPr>
          <p:cNvPr id="17413" name="Text Box 8"/>
          <p:cNvSpPr txBox="1">
            <a:spLocks noChangeArrowheads="1"/>
          </p:cNvSpPr>
          <p:nvPr/>
        </p:nvSpPr>
        <p:spPr bwMode="auto">
          <a:xfrm>
            <a:off x="6537325" y="4876800"/>
            <a:ext cx="2139950" cy="457200"/>
          </a:xfrm>
          <a:prstGeom prst="rect">
            <a:avLst/>
          </a:prstGeom>
          <a:noFill/>
          <a:ln w="9525">
            <a:noFill/>
            <a:miter lim="800000"/>
            <a:headEnd/>
            <a:tailEnd/>
          </a:ln>
        </p:spPr>
        <p:txBody>
          <a:bodyPr>
            <a:spAutoFit/>
          </a:bodyPr>
          <a:lstStyle/>
          <a:p>
            <a:r>
              <a:rPr lang="en-US" sz="2400">
                <a:solidFill>
                  <a:srgbClr val="FFFF00"/>
                </a:solidFill>
                <a:latin typeface="Calibri" pitchFamily="34" charset="0"/>
              </a:rPr>
              <a:t>Lava</a:t>
            </a:r>
            <a:r>
              <a:rPr lang="en-US" sz="2400">
                <a:latin typeface="Calibri" pitchFamily="34" charset="0"/>
              </a:rPr>
              <a:t> </a:t>
            </a:r>
            <a:r>
              <a:rPr lang="en-US" sz="2400">
                <a:solidFill>
                  <a:srgbClr val="FFFF00"/>
                </a:solidFill>
                <a:latin typeface="Calibri" pitchFamily="34" charset="0"/>
              </a:rPr>
              <a:t>channels</a:t>
            </a:r>
          </a:p>
        </p:txBody>
      </p:sp>
      <p:sp>
        <p:nvSpPr>
          <p:cNvPr id="17414" name="Text Box 9"/>
          <p:cNvSpPr txBox="1">
            <a:spLocks noChangeArrowheads="1"/>
          </p:cNvSpPr>
          <p:nvPr/>
        </p:nvSpPr>
        <p:spPr bwMode="auto">
          <a:xfrm>
            <a:off x="533400" y="6248400"/>
            <a:ext cx="1885950" cy="457200"/>
          </a:xfrm>
          <a:prstGeom prst="rect">
            <a:avLst/>
          </a:prstGeom>
          <a:noFill/>
          <a:ln w="9525">
            <a:noFill/>
            <a:miter lim="800000"/>
            <a:headEnd/>
            <a:tailEnd/>
          </a:ln>
        </p:spPr>
        <p:txBody>
          <a:bodyPr wrap="none">
            <a:spAutoFit/>
          </a:bodyPr>
          <a:lstStyle/>
          <a:p>
            <a:r>
              <a:rPr lang="en-US" sz="2400">
                <a:latin typeface="Calibri" pitchFamily="34" charset="0"/>
              </a:rPr>
              <a:t>Domical hills</a:t>
            </a:r>
            <a:endParaRPr lang="en-US"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a:xfrm>
            <a:off x="0" y="76200"/>
            <a:ext cx="9144000" cy="609600"/>
          </a:xfrm>
        </p:spPr>
        <p:txBody>
          <a:bodyPr/>
          <a:lstStyle/>
          <a:p>
            <a:pPr eaLnBrk="1" hangingPunct="1"/>
            <a:r>
              <a:rPr lang="en-US" sz="3100" b="1" smtClean="0">
                <a:solidFill>
                  <a:srgbClr val="F5FF15"/>
                </a:solidFill>
              </a:rPr>
              <a:t>Hypotheses of the origin of the Moon</a:t>
            </a:r>
            <a:endParaRPr lang="en-US" smtClean="0"/>
          </a:p>
        </p:txBody>
      </p:sp>
      <p:pic>
        <p:nvPicPr>
          <p:cNvPr id="6147" name="Picture 9"/>
          <p:cNvPicPr>
            <a:picLocks noGrp="1" noChangeAspect="1" noChangeArrowheads="1"/>
          </p:cNvPicPr>
          <p:nvPr>
            <p:ph sz="quarter" idx="1"/>
          </p:nvPr>
        </p:nvPicPr>
        <p:blipFill>
          <a:blip r:embed="rId3" cstate="print"/>
          <a:srcRect r="34572"/>
          <a:stretch>
            <a:fillRect/>
          </a:stretch>
        </p:blipFill>
        <p:spPr>
          <a:xfrm>
            <a:off x="838200" y="762000"/>
            <a:ext cx="7010400" cy="2903538"/>
          </a:xfrm>
        </p:spPr>
      </p:pic>
      <p:pic>
        <p:nvPicPr>
          <p:cNvPr id="6148" name="Picture 10"/>
          <p:cNvPicPr>
            <a:picLocks noGrp="1" noChangeAspect="1" noChangeArrowheads="1"/>
          </p:cNvPicPr>
          <p:nvPr>
            <p:ph sz="quarter" idx="2"/>
          </p:nvPr>
        </p:nvPicPr>
        <p:blipFill>
          <a:blip r:embed="rId4" cstate="print"/>
          <a:srcRect/>
          <a:stretch>
            <a:fillRect/>
          </a:stretch>
        </p:blipFill>
        <p:spPr>
          <a:xfrm>
            <a:off x="4572000" y="4032250"/>
            <a:ext cx="3276600" cy="2803525"/>
          </a:xfrm>
        </p:spPr>
      </p:pic>
      <p:pic>
        <p:nvPicPr>
          <p:cNvPr id="6149" name="Picture 11"/>
          <p:cNvPicPr>
            <a:picLocks noChangeAspect="1" noChangeArrowheads="1"/>
          </p:cNvPicPr>
          <p:nvPr/>
        </p:nvPicPr>
        <p:blipFill>
          <a:blip r:embed="rId3" cstate="print"/>
          <a:srcRect l="69246"/>
          <a:stretch>
            <a:fillRect/>
          </a:stretch>
        </p:blipFill>
        <p:spPr bwMode="auto">
          <a:xfrm>
            <a:off x="838200" y="3992563"/>
            <a:ext cx="3276600" cy="2881312"/>
          </a:xfrm>
          <a:prstGeom prst="rect">
            <a:avLst/>
          </a:prstGeom>
          <a:noFill/>
          <a:ln w="9525">
            <a:noFill/>
            <a:miter lim="800000"/>
            <a:headEnd/>
            <a:tailEnd/>
          </a:ln>
        </p:spPr>
      </p:pic>
      <p:sp>
        <p:nvSpPr>
          <p:cNvPr id="6150" name="Text Box 13"/>
          <p:cNvSpPr txBox="1">
            <a:spLocks noChangeArrowheads="1"/>
          </p:cNvSpPr>
          <p:nvPr/>
        </p:nvSpPr>
        <p:spPr bwMode="auto">
          <a:xfrm>
            <a:off x="6108700" y="4114800"/>
            <a:ext cx="1781175" cy="461963"/>
          </a:xfrm>
          <a:prstGeom prst="rect">
            <a:avLst/>
          </a:prstGeom>
          <a:noFill/>
          <a:ln w="9525">
            <a:noFill/>
            <a:miter lim="800000"/>
            <a:headEnd/>
            <a:tailEnd/>
          </a:ln>
        </p:spPr>
        <p:txBody>
          <a:bodyPr wrap="none">
            <a:spAutoFit/>
          </a:bodyPr>
          <a:lstStyle/>
          <a:p>
            <a:r>
              <a:rPr lang="en-US" sz="2400" b="1">
                <a:latin typeface="Calibri" pitchFamily="34" charset="0"/>
              </a:rPr>
              <a:t>giant Impact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295400"/>
          </a:xfrm>
        </p:spPr>
        <p:txBody>
          <a:bodyPr/>
          <a:lstStyle/>
          <a:p>
            <a:pPr eaLnBrk="1" hangingPunct="1"/>
            <a:r>
              <a:rPr lang="en-US" sz="2900" b="1" smtClean="0">
                <a:solidFill>
                  <a:srgbClr val="F5FF15"/>
                </a:solidFill>
              </a:rPr>
              <a:t>Origin of the Moon: Which hypothesis is correct?</a:t>
            </a:r>
            <a:endParaRPr lang="en-US" smtClean="0"/>
          </a:p>
        </p:txBody>
      </p:sp>
      <p:graphicFrame>
        <p:nvGraphicFramePr>
          <p:cNvPr id="9487" name="Group 271"/>
          <p:cNvGraphicFramePr>
            <a:graphicFrameLocks noGrp="1"/>
          </p:cNvGraphicFramePr>
          <p:nvPr/>
        </p:nvGraphicFramePr>
        <p:xfrm>
          <a:off x="604838" y="1981200"/>
          <a:ext cx="7943850" cy="3404553"/>
        </p:xfrm>
        <a:graphic>
          <a:graphicData uri="http://schemas.openxmlformats.org/drawingml/2006/table">
            <a:tbl>
              <a:tblPr/>
              <a:tblGrid>
                <a:gridCol w="1500187"/>
                <a:gridCol w="1244600"/>
                <a:gridCol w="1392238"/>
                <a:gridCol w="1244600"/>
                <a:gridCol w="1281112"/>
                <a:gridCol w="1281113"/>
              </a:tblGrid>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Hypothesis</a:t>
                      </a:r>
                      <a:endParaRPr kumimoji="0" lang="en-US" sz="1800" b="1" i="0" u="none" strike="noStrike" cap="none" normalizeH="0" baseline="0" smtClean="0">
                        <a:ln>
                          <a:noFill/>
                        </a:ln>
                        <a:solidFill>
                          <a:srgbClr val="F5FF15"/>
                        </a:solidFill>
                        <a:effectLst/>
                        <a:latin typeface="Times" pitchFamily="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Volatiles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Isotopes</a:t>
                      </a:r>
                      <a:endParaRPr kumimoji="0" lang="en-US" sz="2800" b="1" i="0" u="none" strike="noStrike" cap="none" normalizeH="0" baseline="0" smtClean="0">
                        <a:ln>
                          <a:noFill/>
                        </a:ln>
                        <a:solidFill>
                          <a:srgbClr val="F5FF15"/>
                        </a:solidFill>
                        <a:effectLst/>
                        <a:latin typeface="Times" pitchFamily="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Orbit</a:t>
                      </a:r>
                      <a:endParaRPr kumimoji="0" lang="en-US" sz="2800" b="1" i="0" u="none" strike="noStrike" cap="none" normalizeH="0" baseline="0" smtClean="0">
                        <a:ln>
                          <a:noFill/>
                        </a:ln>
                        <a:solidFill>
                          <a:srgbClr val="F5FF15"/>
                        </a:solidFill>
                        <a:effectLst/>
                        <a:latin typeface="Times" pitchFamily="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Iron</a:t>
                      </a:r>
                      <a:endParaRPr kumimoji="0" lang="en-US" sz="2800" b="1" i="0" u="none" strike="noStrike" cap="none" normalizeH="0" baseline="0" smtClean="0">
                        <a:ln>
                          <a:noFill/>
                        </a:ln>
                        <a:solidFill>
                          <a:srgbClr val="F5FF15"/>
                        </a:solidFill>
                        <a:effectLst/>
                        <a:latin typeface="Times" pitchFamily="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Physics</a:t>
                      </a:r>
                      <a:endParaRPr kumimoji="0" lang="en-US" sz="2800" b="1" i="0" u="none" strike="noStrike" cap="none" normalizeH="0" baseline="0" smtClean="0">
                        <a:ln>
                          <a:noFill/>
                        </a:ln>
                        <a:solidFill>
                          <a:srgbClr val="F5FF15"/>
                        </a:solidFill>
                        <a:effectLst/>
                        <a:latin typeface="Times" pitchFamily="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Giant Impact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Fission</a:t>
                      </a:r>
                      <a:endParaRPr kumimoji="0" lang="en-US" sz="1800" b="1" i="0" u="none" strike="noStrike" cap="none" normalizeH="0" baseline="0" smtClean="0">
                        <a:ln>
                          <a:noFill/>
                        </a:ln>
                        <a:solidFill>
                          <a:srgbClr val="F5FF15"/>
                        </a:solidFill>
                        <a:effectLst/>
                        <a:latin typeface="Times" pitchFamily="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Capture</a:t>
                      </a:r>
                      <a:endParaRPr kumimoji="0" lang="en-US" sz="1800" b="1" i="0" u="none" strike="noStrike" cap="none" normalizeH="0" baseline="0" smtClean="0">
                        <a:ln>
                          <a:noFill/>
                        </a:ln>
                        <a:solidFill>
                          <a:srgbClr val="F5FF15"/>
                        </a:solidFill>
                        <a:effectLst/>
                        <a:latin typeface="Times" pitchFamily="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5FF15"/>
                          </a:solidFill>
                          <a:effectLst/>
                          <a:latin typeface="Times" pitchFamily="8" charset="0"/>
                        </a:rPr>
                        <a:t>Co-accretion</a:t>
                      </a:r>
                      <a:endParaRPr kumimoji="0" lang="en-US" sz="1800" b="1" i="0" u="none" strike="noStrike" cap="none" normalizeH="0" baseline="0" smtClean="0">
                        <a:ln>
                          <a:noFill/>
                        </a:ln>
                        <a:solidFill>
                          <a:srgbClr val="F5FF15"/>
                        </a:solidFill>
                        <a:effectLst/>
                        <a:latin typeface="Times" pitchFamily="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5FF15"/>
                          </a:solidFill>
                          <a:effectLst/>
                          <a:latin typeface="Times" pitchFamily="8"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215" name="Text Box 268"/>
          <p:cNvSpPr txBox="1">
            <a:spLocks noChangeArrowheads="1"/>
          </p:cNvSpPr>
          <p:nvPr/>
        </p:nvSpPr>
        <p:spPr bwMode="auto">
          <a:xfrm>
            <a:off x="0" y="6019800"/>
            <a:ext cx="91440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A = v. good match; C = matches some data; F = doesn’t match</a:t>
            </a:r>
            <a:r>
              <a:rPr lang="en-US" sz="2400">
                <a:solidFill>
                  <a:schemeClr val="bg1"/>
                </a:solidFill>
                <a:latin typeface="Calibri"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5_33summary_copy"/>
          <p:cNvPicPr>
            <a:picLocks noChangeAspect="1" noChangeArrowheads="1"/>
          </p:cNvPicPr>
          <p:nvPr/>
        </p:nvPicPr>
        <p:blipFill>
          <a:blip r:embed="rId3" cstate="print"/>
          <a:srcRect/>
          <a:stretch>
            <a:fillRect/>
          </a:stretch>
        </p:blipFill>
        <p:spPr bwMode="auto">
          <a:xfrm>
            <a:off x="533400" y="0"/>
            <a:ext cx="7924800" cy="6848475"/>
          </a:xfrm>
          <a:prstGeom prst="rect">
            <a:avLst/>
          </a:prstGeom>
          <a:noFill/>
          <a:ln w="9525">
            <a:noFill/>
            <a:miter lim="800000"/>
            <a:headEnd/>
            <a:tailEnd/>
          </a:ln>
        </p:spPr>
      </p:pic>
      <p:sp>
        <p:nvSpPr>
          <p:cNvPr id="8195" name="Rectangle 3"/>
          <p:cNvSpPr>
            <a:spLocks noChangeArrowheads="1"/>
          </p:cNvSpPr>
          <p:nvPr/>
        </p:nvSpPr>
        <p:spPr bwMode="auto">
          <a:xfrm>
            <a:off x="1524000" y="4495800"/>
            <a:ext cx="685800" cy="381000"/>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8196" name="Rectangle 4"/>
          <p:cNvSpPr>
            <a:spLocks noChangeArrowheads="1"/>
          </p:cNvSpPr>
          <p:nvPr/>
        </p:nvSpPr>
        <p:spPr bwMode="auto">
          <a:xfrm>
            <a:off x="2286000" y="685800"/>
            <a:ext cx="1066800" cy="304800"/>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8197" name="Rectangle 5"/>
          <p:cNvSpPr>
            <a:spLocks noChangeArrowheads="1"/>
          </p:cNvSpPr>
          <p:nvPr/>
        </p:nvSpPr>
        <p:spPr bwMode="auto">
          <a:xfrm>
            <a:off x="6553200" y="1143000"/>
            <a:ext cx="1524000" cy="381000"/>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8198" name="Rectangle 6"/>
          <p:cNvSpPr>
            <a:spLocks noChangeArrowheads="1"/>
          </p:cNvSpPr>
          <p:nvPr/>
        </p:nvSpPr>
        <p:spPr bwMode="auto">
          <a:xfrm>
            <a:off x="6324600" y="5638800"/>
            <a:ext cx="1143000" cy="457200"/>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8199" name="Rectangle 7"/>
          <p:cNvSpPr>
            <a:spLocks noChangeArrowheads="1"/>
          </p:cNvSpPr>
          <p:nvPr/>
        </p:nvSpPr>
        <p:spPr bwMode="auto">
          <a:xfrm>
            <a:off x="5486400" y="6019800"/>
            <a:ext cx="685800" cy="381000"/>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8200" name="Rectangle 8"/>
          <p:cNvSpPr>
            <a:spLocks noChangeArrowheads="1"/>
          </p:cNvSpPr>
          <p:nvPr/>
        </p:nvSpPr>
        <p:spPr bwMode="auto">
          <a:xfrm>
            <a:off x="685800" y="2895600"/>
            <a:ext cx="1143000" cy="457200"/>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786"/>
          <p:cNvPicPr>
            <a:picLocks noChangeAspect="1" noChangeArrowheads="1"/>
          </p:cNvPicPr>
          <p:nvPr/>
        </p:nvPicPr>
        <p:blipFill>
          <a:blip r:embed="rId3" cstate="print"/>
          <a:srcRect/>
          <a:stretch>
            <a:fillRect/>
          </a:stretch>
        </p:blipFill>
        <p:spPr bwMode="auto">
          <a:xfrm>
            <a:off x="228600" y="0"/>
            <a:ext cx="8686800" cy="6858000"/>
          </a:xfrm>
          <a:prstGeom prst="rect">
            <a:avLst/>
          </a:prstGeom>
          <a:noFill/>
          <a:ln w="9525">
            <a:noFill/>
            <a:miter lim="800000"/>
            <a:headEnd/>
            <a:tailEnd/>
          </a:ln>
        </p:spPr>
      </p:pic>
      <p:sp>
        <p:nvSpPr>
          <p:cNvPr id="9219" name="Rectangle 3"/>
          <p:cNvSpPr>
            <a:spLocks noChangeArrowheads="1"/>
          </p:cNvSpPr>
          <p:nvPr/>
        </p:nvSpPr>
        <p:spPr bwMode="auto">
          <a:xfrm>
            <a:off x="3581400" y="209550"/>
            <a:ext cx="5562600" cy="830263"/>
          </a:xfrm>
          <a:prstGeom prst="rect">
            <a:avLst/>
          </a:prstGeom>
          <a:noFill/>
          <a:ln w="9525">
            <a:noFill/>
            <a:miter lim="800000"/>
            <a:headEnd/>
            <a:tailEnd/>
          </a:ln>
        </p:spPr>
        <p:txBody>
          <a:bodyPr>
            <a:spAutoFit/>
          </a:bodyPr>
          <a:lstStyle/>
          <a:p>
            <a:r>
              <a:rPr lang="en-US" sz="2400" b="1">
                <a:solidFill>
                  <a:srgbClr val="FFFF00"/>
                </a:solidFill>
                <a:latin typeface="Calibri" pitchFamily="34" charset="0"/>
              </a:rPr>
              <a:t>Fission origin of the Moon, out of the Pacific Ocean (George Darwin)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457200"/>
            <a:ext cx="5867400" cy="1143000"/>
          </a:xfrm>
        </p:spPr>
        <p:txBody>
          <a:bodyPr/>
          <a:lstStyle/>
          <a:p>
            <a:pPr algn="l" eaLnBrk="1" hangingPunct="1"/>
            <a:r>
              <a:rPr lang="en-US" sz="3400" b="1" smtClean="0">
                <a:solidFill>
                  <a:srgbClr val="F5FF15"/>
                </a:solidFill>
                <a:latin typeface="Arial" pitchFamily="34" charset="0"/>
              </a:rPr>
              <a:t>Giant impact hypothesis</a:t>
            </a:r>
            <a:endParaRPr lang="en-US" smtClean="0">
              <a:latin typeface="Times-Roman" charset="0"/>
            </a:endParaRPr>
          </a:p>
        </p:txBody>
      </p:sp>
      <p:sp>
        <p:nvSpPr>
          <p:cNvPr id="10243" name="Rectangle 3"/>
          <p:cNvSpPr>
            <a:spLocks noGrp="1" noChangeArrowheads="1"/>
          </p:cNvSpPr>
          <p:nvPr>
            <p:ph type="body" idx="1"/>
          </p:nvPr>
        </p:nvSpPr>
        <p:spPr>
          <a:xfrm>
            <a:off x="0" y="2286000"/>
            <a:ext cx="9144000" cy="4572000"/>
          </a:xfrm>
        </p:spPr>
        <p:txBody>
          <a:bodyPr/>
          <a:lstStyle/>
          <a:p>
            <a:pPr eaLnBrk="1" hangingPunct="1"/>
            <a:r>
              <a:rPr lang="en-US" sz="2200" b="1" smtClean="0">
                <a:solidFill>
                  <a:srgbClr val="F5FF15"/>
                </a:solidFill>
                <a:latin typeface="Arial" pitchFamily="34" charset="0"/>
              </a:rPr>
              <a:t>A projectile about the size of Mars, struck the young, Earth in a catastrophic, glancing blow nearly 4.6 billion years ago.</a:t>
            </a:r>
          </a:p>
          <a:p>
            <a:pPr eaLnBrk="1" hangingPunct="1"/>
            <a:r>
              <a:rPr lang="en-US" sz="2200" b="1" smtClean="0">
                <a:solidFill>
                  <a:srgbClr val="F5FF15"/>
                </a:solidFill>
                <a:latin typeface="Arial" pitchFamily="34" charset="0"/>
              </a:rPr>
              <a:t>Material was jettisoned outward, and some fraction of this mass remained in Earth orbit and formed the Moon.</a:t>
            </a:r>
          </a:p>
          <a:p>
            <a:pPr eaLnBrk="1" hangingPunct="1"/>
            <a:r>
              <a:rPr lang="en-US" sz="2200" b="1" smtClean="0">
                <a:solidFill>
                  <a:srgbClr val="F5FF15"/>
                </a:solidFill>
                <a:latin typeface="Arial" pitchFamily="34" charset="0"/>
              </a:rPr>
              <a:t>The Moon may be mostly derived from the crust and mantle of the Earth and/or the impacting object.</a:t>
            </a:r>
          </a:p>
          <a:p>
            <a:pPr eaLnBrk="1" hangingPunct="1"/>
            <a:r>
              <a:rPr lang="en-US" sz="2200" b="1" smtClean="0">
                <a:solidFill>
                  <a:srgbClr val="F5FF15"/>
                </a:solidFill>
                <a:latin typeface="Arial" pitchFamily="34" charset="0"/>
              </a:rPr>
              <a:t>The giant impact and quick accumulation of material resulted in a hot, molten Moon, which accounts for the relative lack of water and other volatile elements.</a:t>
            </a:r>
          </a:p>
          <a:p>
            <a:pPr eaLnBrk="1" hangingPunct="1"/>
            <a:r>
              <a:rPr lang="en-US" sz="2200" b="1" smtClean="0">
                <a:solidFill>
                  <a:srgbClr val="F5FF15"/>
                </a:solidFill>
                <a:latin typeface="Arial" pitchFamily="34" charset="0"/>
              </a:rPr>
              <a:t>After the crust cooled, impacts into the Moon scarred the surface with numerous craters.</a:t>
            </a:r>
          </a:p>
        </p:txBody>
      </p:sp>
      <p:pic>
        <p:nvPicPr>
          <p:cNvPr id="12293" name="Picture 5"/>
          <p:cNvPicPr>
            <a:picLocks noChangeAspect="1" noChangeArrowheads="1"/>
          </p:cNvPicPr>
          <p:nvPr/>
        </p:nvPicPr>
        <p:blipFill>
          <a:blip r:embed="rId3" cstate="print"/>
          <a:srcRect t="3886" b="6720"/>
          <a:stretch>
            <a:fillRect/>
          </a:stretch>
        </p:blipFill>
        <p:spPr bwMode="auto">
          <a:xfrm>
            <a:off x="7010400" y="152400"/>
            <a:ext cx="1981200" cy="1752600"/>
          </a:xfrm>
          <a:prstGeom prst="rect">
            <a:avLst/>
          </a:prstGeom>
          <a:noFill/>
          <a:ln w="9525">
            <a:noFill/>
            <a:miter lim="800000"/>
            <a:headEnd/>
            <a:tailEnd/>
          </a:ln>
        </p:spPr>
      </p:pic>
      <p:pic>
        <p:nvPicPr>
          <p:cNvPr id="12296" name="Picture 8"/>
          <p:cNvPicPr>
            <a:picLocks noChangeAspect="1" noChangeArrowheads="1"/>
          </p:cNvPicPr>
          <p:nvPr/>
        </p:nvPicPr>
        <p:blipFill>
          <a:blip r:embed="rId4" cstate="print"/>
          <a:srcRect/>
          <a:stretch>
            <a:fillRect/>
          </a:stretch>
        </p:blipFill>
        <p:spPr bwMode="auto">
          <a:xfrm>
            <a:off x="6172200" y="-6350"/>
            <a:ext cx="2971800" cy="193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499"/>
                                          </p:stCondLst>
                                        </p:cTn>
                                        <p:tgtEl>
                                          <p:spTgt spid="1229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37"/>
          <p:cNvPicPr>
            <a:picLocks noChangeAspect="1" noChangeArrowheads="1"/>
          </p:cNvPicPr>
          <p:nvPr/>
        </p:nvPicPr>
        <p:blipFill>
          <a:blip r:embed="rId3" cstate="print"/>
          <a:srcRect/>
          <a:stretch>
            <a:fillRect/>
          </a:stretch>
        </p:blipFill>
        <p:spPr bwMode="auto">
          <a:xfrm>
            <a:off x="0" y="0"/>
            <a:ext cx="5162550" cy="6858000"/>
          </a:xfrm>
          <a:prstGeom prst="rect">
            <a:avLst/>
          </a:prstGeom>
          <a:noFill/>
          <a:ln w="9525">
            <a:noFill/>
            <a:miter lim="800000"/>
            <a:headEnd/>
            <a:tailEnd/>
          </a:ln>
        </p:spPr>
      </p:pic>
      <p:sp>
        <p:nvSpPr>
          <p:cNvPr id="11267" name="Rectangle 3"/>
          <p:cNvSpPr>
            <a:spLocks noChangeArrowheads="1"/>
          </p:cNvSpPr>
          <p:nvPr/>
        </p:nvSpPr>
        <p:spPr bwMode="auto">
          <a:xfrm>
            <a:off x="5181600" y="1225550"/>
            <a:ext cx="3962400" cy="2062163"/>
          </a:xfrm>
          <a:prstGeom prst="rect">
            <a:avLst/>
          </a:prstGeom>
          <a:noFill/>
          <a:ln w="9525">
            <a:noFill/>
            <a:miter lim="800000"/>
            <a:headEnd/>
            <a:tailEnd/>
          </a:ln>
        </p:spPr>
        <p:txBody>
          <a:bodyPr>
            <a:spAutoFit/>
          </a:bodyPr>
          <a:lstStyle/>
          <a:p>
            <a:pPr algn="ctr"/>
            <a:r>
              <a:rPr lang="en-US" sz="3200" b="1">
                <a:solidFill>
                  <a:srgbClr val="FFFF00"/>
                </a:solidFill>
                <a:latin typeface="Calibri" pitchFamily="34" charset="0"/>
              </a:rPr>
              <a:t>Artist’s conception of the Giant Impact Hypothesis of the Moon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hoto106"/>
          <p:cNvPicPr>
            <a:picLocks noChangeAspect="1" noChangeArrowheads="1"/>
          </p:cNvPicPr>
          <p:nvPr/>
        </p:nvPicPr>
        <p:blipFill>
          <a:blip r:embed="rId3" cstate="print"/>
          <a:srcRect/>
          <a:stretch>
            <a:fillRect/>
          </a:stretch>
        </p:blipFill>
        <p:spPr bwMode="auto">
          <a:xfrm>
            <a:off x="0" y="0"/>
            <a:ext cx="6737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hoto107"/>
          <p:cNvPicPr>
            <a:picLocks noChangeAspect="1" noChangeArrowheads="1"/>
          </p:cNvPicPr>
          <p:nvPr/>
        </p:nvPicPr>
        <p:blipFill>
          <a:blip r:embed="rId3" cstate="print"/>
          <a:srcRect/>
          <a:stretch>
            <a:fillRect/>
          </a:stretch>
        </p:blipFill>
        <p:spPr bwMode="auto">
          <a:xfrm>
            <a:off x="0" y="2317750"/>
            <a:ext cx="9144000" cy="4540250"/>
          </a:xfrm>
          <a:prstGeom prst="rect">
            <a:avLst/>
          </a:prstGeom>
          <a:noFill/>
          <a:ln w="9525">
            <a:noFill/>
            <a:miter lim="800000"/>
            <a:headEnd/>
            <a:tailEnd/>
          </a:ln>
        </p:spPr>
      </p:pic>
      <p:sp>
        <p:nvSpPr>
          <p:cNvPr id="13315" name="Text Box 3"/>
          <p:cNvSpPr txBox="1">
            <a:spLocks noChangeArrowheads="1"/>
          </p:cNvSpPr>
          <p:nvPr/>
        </p:nvSpPr>
        <p:spPr bwMode="auto">
          <a:xfrm>
            <a:off x="0" y="0"/>
            <a:ext cx="9144000" cy="2370138"/>
          </a:xfrm>
          <a:prstGeom prst="rect">
            <a:avLst/>
          </a:prstGeom>
          <a:noFill/>
          <a:ln w="9525">
            <a:noFill/>
            <a:miter lim="800000"/>
            <a:headEnd/>
            <a:tailEnd/>
          </a:ln>
        </p:spPr>
        <p:txBody>
          <a:bodyPr>
            <a:spAutoFit/>
          </a:bodyPr>
          <a:lstStyle/>
          <a:p>
            <a:pPr algn="ctr"/>
            <a:r>
              <a:rPr lang="en-US" sz="2000" b="1">
                <a:solidFill>
                  <a:srgbClr val="FFFF00"/>
                </a:solidFill>
                <a:latin typeface="Calibri" pitchFamily="34" charset="0"/>
              </a:rPr>
              <a:t>CRAY supercomputer simulation of the origin of the Moon by a collision of Earth with a Mars-sized projectile.</a:t>
            </a:r>
          </a:p>
          <a:p>
            <a:pPr algn="ctr"/>
            <a:endParaRPr lang="en-US" sz="2000" b="1">
              <a:solidFill>
                <a:srgbClr val="FFFF00"/>
              </a:solidFill>
              <a:latin typeface="Calibri" pitchFamily="34" charset="0"/>
            </a:endParaRPr>
          </a:p>
          <a:p>
            <a:pPr algn="ctr"/>
            <a:r>
              <a:rPr lang="en-US" sz="2000" b="1">
                <a:solidFill>
                  <a:srgbClr val="FFFF00"/>
                </a:solidFill>
                <a:latin typeface="Calibri" pitchFamily="34" charset="0"/>
              </a:rPr>
              <a:t>Note: The Moon formed mostly from the silicate portions of the projectile and Earth’s mantle, whereas the metal core of the impactor merged with Earth’s metallic core. Hence, the Moon is depleted in metal and has a lower density than earth.</a:t>
            </a:r>
            <a:endParaRPr lang="en-US" sz="2000" b="1">
              <a:solidFill>
                <a:srgbClr val="FFFF00"/>
              </a:solidFill>
              <a:latin typeface="Times New Roman" pitchFamily="18" charset="0"/>
            </a:endParaRPr>
          </a:p>
          <a:p>
            <a:pPr algn="ctr"/>
            <a:endParaRPr lang="en-US" sz="240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383</Words>
  <Application>Microsoft Office PowerPoint</Application>
  <PresentationFormat>On-screen Show (4:3)</PresentationFormat>
  <Paragraphs>72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vt:lpstr>
      <vt:lpstr>Times-Roman</vt:lpstr>
      <vt:lpstr>Times New Roman</vt:lpstr>
      <vt:lpstr>Office Theme</vt:lpstr>
      <vt:lpstr>How did the Moon get here?</vt:lpstr>
      <vt:lpstr>Hypotheses of the origin of the Moon</vt:lpstr>
      <vt:lpstr>Origin of the Moon: Which hypothesis is correct?</vt:lpstr>
      <vt:lpstr>Slide 4</vt:lpstr>
      <vt:lpstr>Slide 5</vt:lpstr>
      <vt:lpstr>Giant impact hypothesis</vt:lpstr>
      <vt:lpstr>Slide 7</vt:lpstr>
      <vt:lpstr>Slide 8</vt:lpstr>
      <vt:lpstr>Slide 9</vt:lpstr>
      <vt:lpstr>So what has happened since the moon formed?</vt:lpstr>
      <vt:lpstr>Gigantic impacts during the early history of the Moon caused formation of Multi Ring Basins</vt:lpstr>
      <vt:lpstr>Volcanic Features: Lava flows infill mare</vt:lpstr>
      <vt:lpstr>Lunar volcanoes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the Moon get to be with us?</dc:title>
  <dc:creator>Maggie Kane</dc:creator>
  <cp:lastModifiedBy>Maggie Kane</cp:lastModifiedBy>
  <cp:revision>5</cp:revision>
  <dcterms:created xsi:type="dcterms:W3CDTF">2010-09-20T02:02:55Z</dcterms:created>
  <dcterms:modified xsi:type="dcterms:W3CDTF">2013-09-13T20:55:58Z</dcterms:modified>
</cp:coreProperties>
</file>